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74" r:id="rId3"/>
    <p:sldId id="270" r:id="rId4"/>
    <p:sldId id="256" r:id="rId5"/>
    <p:sldId id="257" r:id="rId6"/>
    <p:sldId id="258" r:id="rId7"/>
    <p:sldId id="266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73" r:id="rId16"/>
  </p:sldIdLst>
  <p:sldSz cx="9144000" cy="6858000" type="screen4x3"/>
  <p:notesSz cx="6802438" cy="99345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00"/>
    <a:srgbClr val="CCECFF"/>
    <a:srgbClr val="99CCFF"/>
    <a:srgbClr val="66FFFF"/>
    <a:srgbClr val="CCFF99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55" autoAdjust="0"/>
  </p:normalViewPr>
  <p:slideViewPr>
    <p:cSldViewPr>
      <p:cViewPr varScale="1">
        <p:scale>
          <a:sx n="62" d="100"/>
          <a:sy n="62" d="100"/>
        </p:scale>
        <p:origin x="15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778912401574808E-2"/>
          <c:y val="0.13836336501209617"/>
          <c:w val="0.92215858759842517"/>
          <c:h val="0.76693585341191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ภัยแล้ง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ปี 2556</c:v>
                </c:pt>
                <c:pt idx="1">
                  <c:v>ปี 2557</c:v>
                </c:pt>
                <c:pt idx="2">
                  <c:v>ปี 2558</c:v>
                </c:pt>
                <c:pt idx="3">
                  <c:v>ปี 2559</c:v>
                </c:pt>
                <c:pt idx="4">
                  <c:v>ปี 2560</c:v>
                </c:pt>
              </c:strCache>
            </c:strRef>
          </c:cat>
          <c:val>
            <c:numRef>
              <c:f>Sheet1!$B$2:$B$6</c:f>
              <c:numCache>
                <c:formatCode>0.00</c:formatCode>
                <c:ptCount val="5"/>
                <c:pt idx="0">
                  <c:v>0.04</c:v>
                </c:pt>
                <c:pt idx="1">
                  <c:v>1.35</c:v>
                </c:pt>
                <c:pt idx="2">
                  <c:v>2.87</c:v>
                </c:pt>
                <c:pt idx="3">
                  <c:v>0.2</c:v>
                </c:pt>
                <c:pt idx="4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3F-4D2C-B580-9C7DC71877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อุทกภัย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ปี 2556</c:v>
                </c:pt>
                <c:pt idx="1">
                  <c:v>ปี 2557</c:v>
                </c:pt>
                <c:pt idx="2">
                  <c:v>ปี 2558</c:v>
                </c:pt>
                <c:pt idx="3">
                  <c:v>ปี 2559</c:v>
                </c:pt>
                <c:pt idx="4">
                  <c:v>ปี 2560</c:v>
                </c:pt>
              </c:strCache>
            </c:strRef>
          </c:cat>
          <c:val>
            <c:numRef>
              <c:f>Sheet1!$C$2:$C$6</c:f>
              <c:numCache>
                <c:formatCode>0.00</c:formatCode>
                <c:ptCount val="5"/>
                <c:pt idx="0">
                  <c:v>2.16</c:v>
                </c:pt>
                <c:pt idx="1">
                  <c:v>0.82</c:v>
                </c:pt>
                <c:pt idx="2">
                  <c:v>0.3</c:v>
                </c:pt>
                <c:pt idx="3">
                  <c:v>1.79</c:v>
                </c:pt>
                <c:pt idx="4">
                  <c:v>4.04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3F-4D2C-B580-9C7DC718778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ฝนทิ้งช่วง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ปี 2556</c:v>
                </c:pt>
                <c:pt idx="1">
                  <c:v>ปี 2557</c:v>
                </c:pt>
                <c:pt idx="2">
                  <c:v>ปี 2558</c:v>
                </c:pt>
                <c:pt idx="3">
                  <c:v>ปี 2559</c:v>
                </c:pt>
                <c:pt idx="4">
                  <c:v>ปี 2560</c:v>
                </c:pt>
              </c:strCache>
            </c:strRef>
          </c:cat>
          <c:val>
            <c:numRef>
              <c:f>Sheet1!$D$2:$D$6</c:f>
              <c:numCache>
                <c:formatCode>0.00</c:formatCode>
                <c:ptCount val="5"/>
                <c:pt idx="0">
                  <c:v>0.39</c:v>
                </c:pt>
                <c:pt idx="1">
                  <c:v>0.48</c:v>
                </c:pt>
                <c:pt idx="2">
                  <c:v>0</c:v>
                </c:pt>
                <c:pt idx="3">
                  <c:v>0.21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3F-4D2C-B580-9C7DC7187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81559616"/>
        <c:axId val="1288909152"/>
      </c:barChart>
      <c:catAx>
        <c:axId val="128155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1288909152"/>
        <c:crosses val="autoZero"/>
        <c:auto val="1"/>
        <c:lblAlgn val="ctr"/>
        <c:lblOffset val="100"/>
        <c:noMultiLvlLbl val="0"/>
      </c:catAx>
      <c:valAx>
        <c:axId val="1288909152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1559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9547970393579053"/>
          <c:y val="7.2449547309625786E-2"/>
          <c:w val="0.38519284505269724"/>
          <c:h val="5.4663104333742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E07B2-C00D-4A9F-91EA-B9AAEE4E576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1550"/>
            <a:ext cx="5441950" cy="3911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610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3" y="943610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A24E6-AF76-40CE-A972-8308A962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93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37AB4-214C-4D79-90FB-44EC614ADB3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89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68C7-68B0-41BE-9479-CEA09D5F33CA}" type="datetimeFigureOut">
              <a:rPr lang="th-TH" smtClean="0"/>
              <a:t>18/12/61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37838-D218-4A7D-9D1B-B0C6DADB34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462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68C7-68B0-41BE-9479-CEA09D5F33CA}" type="datetimeFigureOut">
              <a:rPr lang="th-TH" smtClean="0"/>
              <a:t>18/12/61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37838-D218-4A7D-9D1B-B0C6DADB34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441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68C7-68B0-41BE-9479-CEA09D5F33CA}" type="datetimeFigureOut">
              <a:rPr lang="th-TH" smtClean="0"/>
              <a:t>18/12/61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37838-D218-4A7D-9D1B-B0C6DADB34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119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68C7-68B0-41BE-9479-CEA09D5F33CA}" type="datetimeFigureOut">
              <a:rPr lang="th-TH" smtClean="0"/>
              <a:t>18/12/61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37838-D218-4A7D-9D1B-B0C6DADB34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464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68C7-68B0-41BE-9479-CEA09D5F33CA}" type="datetimeFigureOut">
              <a:rPr lang="th-TH" smtClean="0"/>
              <a:t>18/12/61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37838-D218-4A7D-9D1B-B0C6DADB34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3437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68C7-68B0-41BE-9479-CEA09D5F33CA}" type="datetimeFigureOut">
              <a:rPr lang="th-TH" smtClean="0"/>
              <a:t>18/12/61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37838-D218-4A7D-9D1B-B0C6DADB34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074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68C7-68B0-41BE-9479-CEA09D5F33CA}" type="datetimeFigureOut">
              <a:rPr lang="th-TH" smtClean="0"/>
              <a:t>18/12/61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37838-D218-4A7D-9D1B-B0C6DADB34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5181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68C7-68B0-41BE-9479-CEA09D5F33CA}" type="datetimeFigureOut">
              <a:rPr lang="th-TH" smtClean="0"/>
              <a:t>18/12/61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37838-D218-4A7D-9D1B-B0C6DADB34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628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68C7-68B0-41BE-9479-CEA09D5F33CA}" type="datetimeFigureOut">
              <a:rPr lang="th-TH" smtClean="0"/>
              <a:t>18/12/61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37838-D218-4A7D-9D1B-B0C6DADB34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883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68C7-68B0-41BE-9479-CEA09D5F33CA}" type="datetimeFigureOut">
              <a:rPr lang="th-TH" smtClean="0"/>
              <a:t>18/12/61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37838-D218-4A7D-9D1B-B0C6DADB34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1065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68C7-68B0-41BE-9479-CEA09D5F33CA}" type="datetimeFigureOut">
              <a:rPr lang="th-TH" smtClean="0"/>
              <a:t>18/12/61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37838-D218-4A7D-9D1B-B0C6DADB34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3126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568C7-68B0-41BE-9479-CEA09D5F33CA}" type="datetimeFigureOut">
              <a:rPr lang="th-TH" smtClean="0"/>
              <a:t>18/12/61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37838-D218-4A7D-9D1B-B0C6DADB34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219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0419" y="3561436"/>
            <a:ext cx="4905638" cy="310792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สภาพอากาศแปรปรวนทั่วโลก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เกิดปัญหาภัยพิบัติรุนแรงบ่อยครั้งขึ้น (ภัยแล้ง/</a:t>
            </a:r>
            <a:b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น้ำท่วม/ดินโคลนถล่ม)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การเปลี่ยนแปลงทางพันธุกรรมจากผลการเปลี่ยนแปลงสภาพแวดล้อม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ศักยภาพในการผลิตทางการเกษตรทั้งอาหารและพลังงานลดลง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111006" y="116632"/>
            <a:ext cx="8876109" cy="864237"/>
          </a:xfrm>
          <a:prstGeom prst="rect">
            <a:avLst/>
          </a:prstGeom>
          <a:solidFill>
            <a:srgbClr val="92D050"/>
          </a:solidFill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5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เมื่อโลกเปลี่ยนแปลงอย่างรวดเร็ว</a:t>
            </a:r>
            <a:endParaRPr lang="en-US" sz="5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18" y="1045354"/>
            <a:ext cx="2838463" cy="1882025"/>
          </a:xfrm>
          <a:prstGeom prst="rect">
            <a:avLst/>
          </a:prstGeom>
        </p:spPr>
      </p:pic>
      <p:pic>
        <p:nvPicPr>
          <p:cNvPr id="8" name="รูปภาพ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6561" y="980869"/>
            <a:ext cx="2925084" cy="1946510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5376" y="1078494"/>
            <a:ext cx="2720309" cy="1867076"/>
          </a:xfrm>
          <a:prstGeom prst="rect">
            <a:avLst/>
          </a:prstGeom>
        </p:spPr>
      </p:pic>
      <p:sp>
        <p:nvSpPr>
          <p:cNvPr id="11" name="สี่เหลี่ยมผืนผ้า 10"/>
          <p:cNvSpPr/>
          <p:nvPr/>
        </p:nvSpPr>
        <p:spPr>
          <a:xfrm>
            <a:off x="170418" y="2976661"/>
            <a:ext cx="4905639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ภูมิอากาศเปลี่ยนแปลง (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Climate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change)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24864" y="3010492"/>
            <a:ext cx="3775614" cy="35394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ปี 2560 มีพายุที่ทำให้เกิดอุทกภัยเป็นวงกว้าง 3 ลูก ได้แก่</a:t>
            </a:r>
            <a:b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พายุตาล</a:t>
            </a:r>
            <a:r>
              <a:rPr lang="th-TH" sz="32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ัส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เซินกา ทกซูรี </a:t>
            </a:r>
          </a:p>
          <a:p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ปี 2561 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มีพายุที่ทำให้เกิดอุทกภัยเป็นวงกว้าง 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ลูก 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</a:t>
            </a:r>
          </a:p>
          <a:p>
            <a:r>
              <a:rPr lang="th-TH" sz="32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เซิน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ติญ </a:t>
            </a:r>
            <a:r>
              <a:rPr lang="th-TH" sz="32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เบ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บินคา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2559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25513" y="0"/>
            <a:ext cx="9144000" cy="762963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44624"/>
            <a:ext cx="9118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การปฏิบัติตามแผนเตรียมพร้อมด้านอาหาร กระทรวงเกษตรและสหกรณ์</a:t>
            </a:r>
            <a:endParaRPr lang="th-TH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07504" y="980728"/>
            <a:ext cx="2304256" cy="648072"/>
          </a:xfrm>
          <a:prstGeom prst="round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ขั้นการปฏิบัติ</a:t>
            </a:r>
            <a:endParaRPr lang="th-TH" dirty="0">
              <a:solidFill>
                <a:srgbClr val="0066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017" y="1700808"/>
            <a:ext cx="9010983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0" indent="-177800">
              <a:buFont typeface="Arial" pitchFamily="34" charset="0"/>
              <a:buChar char="•"/>
            </a:pPr>
            <a:r>
              <a:rPr lang="th-TH" sz="2600" dirty="0">
                <a:latin typeface="TH SarabunPSK" pitchFamily="34" charset="-34"/>
                <a:cs typeface="TH SarabunPSK" pitchFamily="34" charset="-34"/>
              </a:rPr>
              <a:t>ศูนย์อำนวยการเตรียมพร้อมด้านอาหาร (</a:t>
            </a:r>
            <a:r>
              <a:rPr lang="th-TH" sz="2600" dirty="0" err="1">
                <a:latin typeface="TH SarabunPSK" pitchFamily="34" charset="-34"/>
                <a:cs typeface="TH SarabunPSK" pitchFamily="34" charset="-34"/>
              </a:rPr>
              <a:t>กษ</a:t>
            </a:r>
            <a:r>
              <a:rPr lang="th-TH" sz="2600" dirty="0">
                <a:latin typeface="TH SarabunPSK" pitchFamily="34" charset="-34"/>
                <a:cs typeface="TH SarabunPSK" pitchFamily="34" charset="-34"/>
              </a:rPr>
              <a:t>.) โดยมี รองปลัดกระทรวงเกษตรและสหกรณ์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เป็น</a:t>
            </a:r>
            <a:r>
              <a:rPr lang="th-TH" sz="2600" dirty="0">
                <a:latin typeface="TH SarabunPSK" pitchFamily="34" charset="-34"/>
                <a:cs typeface="TH SarabunPSK" pitchFamily="34" charset="-34"/>
              </a:rPr>
              <a:t>ผู้อำนวยการศูนย์ และมีผู้อำนวยการสำนักแผนงานและโครงการพิเศษ สำนักงานปลัดกระทรวงเกษตรและสหกรณ์ เป็นเลขานุการศูนย์ </a:t>
            </a:r>
            <a:r>
              <a:rPr lang="th-TH" sz="26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ทำหน้าที่อำนวยการปฏิบัติตามแผน</a:t>
            </a:r>
            <a:r>
              <a:rPr lang="th-TH" sz="2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เตรียมพร้อม</a:t>
            </a:r>
            <a:br>
              <a:rPr lang="th-TH" sz="2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2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ด้าน</a:t>
            </a:r>
            <a:r>
              <a:rPr lang="th-TH" sz="26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อาหาร และรายงานความต้องการด้านทรัพยากรอาหารถึงสำนักงานสภาความมั่นคง</a:t>
            </a:r>
            <a:r>
              <a:rPr lang="th-TH" sz="2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แห่งชาติ รวมทั้งประสานงานขอความร่วมมือจากหน่วยงานต่างๆ เพื่อเตรียมรับสถานการณ์</a:t>
            </a:r>
          </a:p>
          <a:p>
            <a:pPr marL="355600" lvl="0" indent="-177800">
              <a:buFont typeface="Arial" pitchFamily="34" charset="0"/>
              <a:buChar char="•"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ศูนย์</a:t>
            </a:r>
            <a:r>
              <a:rPr lang="th-TH" sz="2600" dirty="0">
                <a:latin typeface="TH SarabunPSK" pitchFamily="34" charset="-34"/>
                <a:cs typeface="TH SarabunPSK" pitchFamily="34" charset="-34"/>
              </a:rPr>
              <a:t>ประสานการปฏิบัติการเตรียมพร้อมด้านอาหารระดับจังหวัด โดยมี เกษตรและสหกรณ์จังหวัด เป็นผู้อำนวยการศูนย์ และมีหัวหน้ากลุ่มช่วยเหลือเกษตรกรและโครงการพิเศษ สำนักงานเกษตรและสหกรณ์จังหวัด เป็นเลขานุการศูนย์  จัดตั้งศูนย์ประสานการปฏิบัติการเตรียมพร้อมด้านอาหารระดับจังหวัดขึ้นทุก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จังหวัด </a:t>
            </a:r>
            <a:r>
              <a:rPr lang="th-TH" sz="2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ทำหน้าที่ประสานการปฏิบัติตามแผนเตรียมพร้อมด้านอาหาร และรายงานการส่งมอบทรัพยากรอาหารไปยังศูนย์อำนวยการเตรียมพร้อมด้านอาหาร (</a:t>
            </a:r>
            <a:r>
              <a:rPr lang="th-TH" sz="2600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กษ</a:t>
            </a:r>
            <a:r>
              <a:rPr lang="th-TH" sz="2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.) รวมทั้งประสานงานขอความร่วมมือจากหน่วยงานต่างๆ เพื่อเตรียมรับสถานการณ์</a:t>
            </a:r>
          </a:p>
        </p:txBody>
      </p:sp>
    </p:spTree>
    <p:extLst>
      <p:ext uri="{BB962C8B-B14F-4D97-AF65-F5344CB8AC3E}">
        <p14:creationId xmlns:p14="http://schemas.microsoft.com/office/powerpoint/2010/main" val="283835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25513" y="0"/>
            <a:ext cx="9144000" cy="762963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44624"/>
            <a:ext cx="9118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การปฏิบัติตามแผนเตรียมพร้อมด้านอาหาร กระทรวงเกษตรและสหกรณ์</a:t>
            </a:r>
            <a:endParaRPr lang="th-TH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07504" y="980728"/>
            <a:ext cx="2592288" cy="648072"/>
          </a:xfrm>
          <a:prstGeom prst="round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การปฏิบัติในภาวะปกติ</a:t>
            </a:r>
            <a:endParaRPr lang="th-TH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017" y="1700808"/>
            <a:ext cx="901098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0" indent="-177800">
              <a:buFont typeface="Arial" pitchFamily="34" charset="0"/>
              <a:buChar char="•"/>
            </a:pPr>
            <a:r>
              <a:rPr lang="th-TH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องค์กรอำนวยการ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ศูนย์อำนวยการเตรียมพร้อมด้านอาหาร (</a:t>
            </a:r>
            <a:r>
              <a:rPr lang="th-TH" sz="2600" dirty="0" err="1" smtClean="0">
                <a:latin typeface="TH SarabunPSK" pitchFamily="34" charset="-34"/>
                <a:cs typeface="TH SarabunPSK" pitchFamily="34" charset="-34"/>
              </a:rPr>
              <a:t>กษ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.) ดำเนินการ</a:t>
            </a:r>
          </a:p>
          <a:p>
            <a:pPr marL="533400" lvl="0" indent="-177800">
              <a:buFontTx/>
              <a:buChar char="-"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จัดเตรียมข้อมูลด้านการผลิต วัตถุดิบ ศึกษาวิเคราะห์ศักยภาพการผลิต และจัดแผนการผลิต </a:t>
            </a:r>
            <a:br>
              <a:rPr lang="th-TH" sz="2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โดยกำหนดเป้าหมายการผลิตให้เพียงพอกับความต้องการและระยะเวลา</a:t>
            </a:r>
          </a:p>
          <a:p>
            <a:pPr marL="533400" lvl="0" indent="-177800">
              <a:buFontTx/>
              <a:buChar char="-"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อำนวยการ และประสานการจัดทำแผนปฏิบัติการของส่วนราชการและรัฐวิสาหกิจที่เกี่ยวข้อง</a:t>
            </a:r>
            <a:br>
              <a:rPr lang="th-TH" sz="2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ให้มีการปฏิบัติตามเป้าหมายการผลิต </a:t>
            </a:r>
          </a:p>
          <a:p>
            <a:pPr marL="533400" lvl="0" indent="-177800">
              <a:buFontTx/>
              <a:buChar char="-"/>
            </a:pPr>
            <a:r>
              <a:rPr lang="th-TH" sz="2600" spc="-30" dirty="0" smtClean="0">
                <a:latin typeface="TH SarabunPSK" pitchFamily="34" charset="-34"/>
                <a:cs typeface="TH SarabunPSK" pitchFamily="34" charset="-34"/>
              </a:rPr>
              <a:t>อำนวยการในการจัดเตรียมบุคลากรตามภารกิจที่ได้รับมอบหมาย โดยให้มีการฝึกซ้อมการปฏิบัติการ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ตามแผน และจัดทำรายงานเสนอแนะแนวทางการปรับปรุงแผนงานและประสิทธิภาพการปฏิบัติงานต่อศูนย์อำนวยการเตรียมพร้อมด้านอาหาร (</a:t>
            </a:r>
            <a:r>
              <a:rPr lang="th-TH" sz="2600" dirty="0" err="1" smtClean="0">
                <a:latin typeface="TH SarabunPSK" pitchFamily="34" charset="-34"/>
                <a:cs typeface="TH SarabunPSK" pitchFamily="34" charset="-34"/>
              </a:rPr>
              <a:t>กษ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.)</a:t>
            </a:r>
          </a:p>
          <a:p>
            <a:pPr marL="355600" lvl="0" indent="-177800">
              <a:buFont typeface="Arial" pitchFamily="34" charset="0"/>
              <a:buChar char="•"/>
            </a:pPr>
            <a:r>
              <a:rPr lang="th-TH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องค์กรด้านการปฏิบัติ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ศูนย์ประสานการปฏิบัติการเตรียมพร้อมด้านอาหาร (จังหวัด) ประกอบด้วย หน่วยงานในและนอกสังกัดกระทรวงเกษตรและสหกรณ์ที่เกี่ยวข้องด้านอาหาร จัดทำแผนปฏิบัติการ หรือระเบียบปฏิบัติประจำ และจัดเตรียมข้อมูลพื้นฐานด้านอาหารให้สอดคล้องทันกับสถานการณ์ รวมทั้งฝึกซ้อมร่วมกับทุกภาคส่วนอย่างน้อยปีละ 1 ครั้ง </a:t>
            </a:r>
            <a:endParaRPr lang="th-TH" sz="2600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4949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25513" y="0"/>
            <a:ext cx="9144000" cy="762963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44624"/>
            <a:ext cx="9118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การปฏิบัติตามแผนเตรียมพร้อมด้านอาหาร กระทรวงเกษตรและสหกรณ์</a:t>
            </a:r>
            <a:endParaRPr lang="th-TH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07504" y="980728"/>
            <a:ext cx="2880320" cy="648072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การปฏิบัติในภาวะไม่ปกติ</a:t>
            </a:r>
            <a:endParaRPr lang="th-TH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017" y="1700808"/>
            <a:ext cx="901098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0" indent="-177800">
              <a:buFont typeface="Arial" pitchFamily="34" charset="0"/>
              <a:buChar char="•"/>
            </a:pPr>
            <a:r>
              <a:rPr lang="th-TH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องค์กรอำนวยการ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ศูนย์อำนวยการเตรียมพร้อมด้านอาหาร (</a:t>
            </a:r>
            <a:r>
              <a:rPr lang="th-TH" sz="2600" dirty="0" err="1" smtClean="0">
                <a:latin typeface="TH SarabunPSK" pitchFamily="34" charset="-34"/>
                <a:cs typeface="TH SarabunPSK" pitchFamily="34" charset="-34"/>
              </a:rPr>
              <a:t>กษ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.) ดำเนินการ</a:t>
            </a:r>
          </a:p>
          <a:p>
            <a:pPr marL="533400" lvl="0" indent="-177800">
              <a:buFontTx/>
              <a:buChar char="-"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ประสานงานกับกรมการสรรพกำลังกลาโหม (ศูนย์ระดมสรรพกำลัง) เพื่อรวบรวม และสำรองข้อมูลปริมาณอาหาร วัตถุดิบ ที่มีอยู่ตามศูนย์ประสานการปฏิบัติการฯ (จังหวัด) รวมทั้งจัดทำจัดทำแผนการผลิตที่คำนึงถึงปริมาณที่ต้องผลิตเสริมหรือทดแทนทั้งในระยะสั้น และระยะยาว</a:t>
            </a:r>
          </a:p>
          <a:p>
            <a:pPr marL="533400" lvl="0" indent="-177800">
              <a:buFontTx/>
              <a:buChar char="-"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ประสานงานกับกระทรวงมหาดไทยเพื่อร่วมดำเนินการกำหนดมาตรการควบคุมและสำรองอาหาร วัตถุดิบ เพื่อเตรียมให้กับฝ่ายทหารและประชาชนในพื้นที่ รวมทั้งประสานหน่วยงานที่เกี่ยวข้อง</a:t>
            </a:r>
            <a:br>
              <a:rPr lang="th-TH" sz="2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ในการสนับสนุนการขนส่งอาหาร วัตถุดิบ เพื่อให้บรรลุวัตถุประสงค์</a:t>
            </a:r>
          </a:p>
          <a:p>
            <a:pPr marL="533400" lvl="0" indent="-177800">
              <a:buFontTx/>
              <a:buChar char="-"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ขอรับการสนับสนุนจากองค์กรระหว่างประเทศ กรณีจำเป็น</a:t>
            </a:r>
          </a:p>
          <a:p>
            <a:pPr marL="355600" lvl="0" indent="-177800">
              <a:buFont typeface="Arial" pitchFamily="34" charset="0"/>
              <a:buChar char="•"/>
            </a:pPr>
            <a:r>
              <a:rPr lang="th-TH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องค์กรด้านการปฏิบัติ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ศูนย์ประสานการปฏิบัติการเตรียมพร้อมด้านอาหาร (จังหวัด) ปฏิบัติตามแผนปฏิบัติการหรือระเบียบปฏิบัติประจำของหน่วยงานระดับจังหวัด</a:t>
            </a:r>
            <a:endParaRPr lang="th-TH" sz="2600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8026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25513" y="0"/>
            <a:ext cx="9144000" cy="76470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513" y="44624"/>
            <a:ext cx="9118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แนวทางปฏิบัติตามแผนเตรียมพร้อมด้านอาหารกระทรวงเกษตรและสหกรณ์</a:t>
            </a:r>
            <a:endParaRPr lang="th-TH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25513" y="980728"/>
            <a:ext cx="909297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2" indent="-177800">
              <a:buFont typeface="Arial" pitchFamily="34" charset="0"/>
              <a:buChar char="•"/>
            </a:pPr>
            <a:r>
              <a:rPr lang="th-TH" sz="2400" b="1" spc="-30" dirty="0">
                <a:latin typeface="TH SarabunPSK" pitchFamily="34" charset="-34"/>
                <a:cs typeface="TH SarabunPSK" pitchFamily="34" charset="-34"/>
              </a:rPr>
              <a:t>ด้านแผนงาน/โครงการ</a:t>
            </a:r>
            <a:r>
              <a:rPr lang="th-TH" sz="2400" spc="-30" dirty="0">
                <a:latin typeface="TH SarabunPSK" pitchFamily="34" charset="-34"/>
                <a:cs typeface="TH SarabunPSK" pitchFamily="34" charset="-34"/>
              </a:rPr>
              <a:t> ให้ถ่ายทอดสู่แผนระดับรอง (แผนระดับกระทรวง กรม จังหวัด อำเภอ) </a:t>
            </a:r>
            <a:r>
              <a:rPr lang="th-TH" sz="2400" spc="-30" dirty="0" smtClean="0">
                <a:latin typeface="TH SarabunPSK" pitchFamily="34" charset="-34"/>
                <a:cs typeface="TH SarabunPSK" pitchFamily="34" charset="-34"/>
              </a:rPr>
              <a:t>ระบุเจ้าหน้าที่</a:t>
            </a:r>
            <a:br>
              <a:rPr lang="th-TH" sz="2400" spc="-3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ที่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เกี่ยวข้อง และจัดทำรายละเอียดงบประมาณบรรจุในงบประมาณรายจ่ายประจำปีของ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หน่วยงาน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  <a:p>
            <a:pPr marL="355600" lvl="2" indent="-177800">
              <a:buFont typeface="Arial" pitchFamily="34" charset="0"/>
              <a:buChar char="•"/>
            </a:pP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ด้าน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ระบบข้อมูล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 จัดเตรียมข้อมูลเกี่ยวกับแหล่งผลิตอาหาร ต้องปรับปรุงระบบฐานข้อมูลที่เกี่ยวข้องให้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มี</a:t>
            </a:r>
            <a:br>
              <a:rPr lang="th-TH" sz="24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ความ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ถูกต้องและทันสมัย รวมถึงการสร้างองค์ความรู้และพัฒนา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ผ่านการวิจัยและพัฒนา การ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จัดการความรู้ </a:t>
            </a:r>
            <a:r>
              <a:rPr lang="th-TH" sz="2400" spc="-30" dirty="0">
                <a:latin typeface="TH SarabunPSK" pitchFamily="34" charset="-34"/>
                <a:cs typeface="TH SarabunPSK" pitchFamily="34" charset="-34"/>
              </a:rPr>
              <a:t>หรือเทคโนโลยีสารสนเทศ ทั้งนี้ การพัฒนาระบบและข้อมูล อาจจัดทำเป็นคู่มือการปฏิบัติงาน หรือการปรับปรุง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ระบบเส้นทางการขนส่ง (</a:t>
            </a:r>
            <a:r>
              <a:rPr lang="en-US" sz="2400" dirty="0">
                <a:latin typeface="TH SarabunPSK" pitchFamily="34" charset="-34"/>
                <a:cs typeface="TH SarabunPSK" pitchFamily="34" charset="-34"/>
              </a:rPr>
              <a:t>Logistic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) </a:t>
            </a:r>
          </a:p>
          <a:p>
            <a:pPr marL="355600" lvl="2" indent="-177800">
              <a:buFont typeface="Arial" pitchFamily="34" charset="0"/>
              <a:buChar char="•"/>
            </a:pP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ซักซ้อม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 ควรมีการซักซ้อมการดำเนินงานตามแผนเตรียมพร้อมด้านอาหาร เพื่อให้การดำเนินการเป็นไปตามแผนการฝึกการระดมสรรพกำลังเพื่อการทหาร </a:t>
            </a:r>
          </a:p>
          <a:p>
            <a:pPr marL="355600" lvl="2" indent="-177800">
              <a:buFont typeface="Arial" pitchFamily="34" charset="0"/>
              <a:buChar char="•"/>
            </a:pP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บริหารสถานการณ์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 ควรเสริมสร้างความรู้ความเข้าใจในภาพรวมของการเตรียมพร้อมด้านอาหาร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24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แนว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ทางการประสานงานการบังคับบัญชา เพื่อให้เกิดการประสานงานการดำเนินงานที่มีประสิทธิภาพ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สูงสุด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  <a:p>
            <a:pPr marL="355600" lvl="2" indent="-177800">
              <a:buFont typeface="Arial" pitchFamily="34" charset="0"/>
              <a:buChar char="•"/>
            </a:pP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ติดตาม ประเมินผล 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ควรมีการประชุมร่วมกันระหว่างศูนย์อำนวยการเตรียมพร้อมด้านอาหาร (</a:t>
            </a:r>
            <a:r>
              <a:rPr lang="th-TH" sz="2400" dirty="0" err="1">
                <a:latin typeface="TH SarabunPSK" pitchFamily="34" charset="-34"/>
                <a:cs typeface="TH SarabunPSK" pitchFamily="34" charset="-34"/>
              </a:rPr>
              <a:t>กษ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.) และศูนย์ประสานการปฏิบัติการเตรียมพร้อมด้านอาหารระดับจังหวัด เพื่อติดตามประเมินผลแผนงาน/โครงการ และผลการดำเนินงานที่เกี่ยวข้อง รวมทั้ง ประสานงานกับทุกภาคส่วน เพื่อให้เกิดการพัฒนาหรือปรับปรุงแผนเตรียมพร้อมด้านอาหารให้มีประสิทธิภาพ สอดรับกับสถานการณ์ทั้งในภาวะปกติและภาวะไม่ปกติ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9750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25513" y="0"/>
            <a:ext cx="9144000" cy="76470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513" y="44624"/>
            <a:ext cx="9118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แนวทางการประสานงาน ตามแนวความคิดในการปฏิบัติในการระดมสรรพกำลัง</a:t>
            </a:r>
            <a:endParaRPr lang="th-TH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43808" y="980728"/>
            <a:ext cx="3168352" cy="6480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สำนักงานสภาความมั่นคงแห่งชาติ</a:t>
            </a:r>
            <a:endParaRPr lang="th-TH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275856" y="2060848"/>
            <a:ext cx="2448272" cy="648072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กรมการสรรพกำลังกลาโหม</a:t>
            </a:r>
            <a:endParaRPr lang="th-TH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275856" y="2708920"/>
            <a:ext cx="2448272" cy="648072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ศูนย์ระดมสรรพกำลัง</a:t>
            </a:r>
            <a:endParaRPr lang="th-TH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5496" y="2060848"/>
            <a:ext cx="2448272" cy="648072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กรมกำลังพล/ส่งกำลังบำรุงทหาร</a:t>
            </a:r>
            <a:endParaRPr lang="th-TH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5496" y="2708920"/>
            <a:ext cx="2448272" cy="1008112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ฝ่ายกำลังพล/ส่งกำลังบำรุง</a:t>
            </a:r>
          </a:p>
          <a:p>
            <a:pPr algn="ctr"/>
            <a:r>
              <a:rPr lang="th-TH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ศูนย์บัญชาการทางทหาร</a:t>
            </a:r>
          </a:p>
          <a:p>
            <a:pPr algn="ctr"/>
            <a:r>
              <a:rPr lang="th-TH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กองบัญชาการกองทัพไทย</a:t>
            </a:r>
            <a:endParaRPr lang="th-TH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275856" y="3789040"/>
            <a:ext cx="2448272" cy="828092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หน่วยขึ้นตรง</a:t>
            </a:r>
          </a:p>
          <a:p>
            <a:pPr algn="ctr"/>
            <a:r>
              <a:rPr lang="th-TH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กระทรวงกลาโหม</a:t>
            </a:r>
            <a:endParaRPr lang="th-TH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275856" y="5445224"/>
            <a:ext cx="2448272" cy="792088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หน่วยทหารใน</a:t>
            </a:r>
            <a:r>
              <a:rPr lang="th-TH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ระดับพื้นที่/</a:t>
            </a:r>
          </a:p>
          <a:p>
            <a:pPr algn="ctr"/>
            <a:r>
              <a:rPr lang="th-TH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ระดับภูมิภาค</a:t>
            </a:r>
            <a:endParaRPr lang="th-TH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5496" y="5445224"/>
            <a:ext cx="2448272" cy="792088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ศูนย์ปฏิบัติการเหล่าทัพ</a:t>
            </a:r>
          </a:p>
          <a:p>
            <a:pPr algn="ctr"/>
            <a:r>
              <a:rPr lang="th-TH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(ทบ. </a:t>
            </a:r>
            <a:r>
              <a:rPr lang="th-TH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ทร</a:t>
            </a:r>
            <a:r>
              <a:rPr lang="th-TH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.ทอ.)</a:t>
            </a:r>
            <a:endParaRPr lang="th-TH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156176" y="2060848"/>
            <a:ext cx="2952328" cy="6480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กระทรวงเกษตรและสหกรณ์ </a:t>
            </a:r>
          </a:p>
          <a:p>
            <a:pPr algn="ctr"/>
            <a:r>
              <a:rPr lang="th-TH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สป.กษ</a:t>
            </a:r>
            <a:r>
              <a:rPr lang="th-TH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.)</a:t>
            </a:r>
            <a:endParaRPr lang="th-TH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156176" y="2708920"/>
            <a:ext cx="2952328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ศูนย์อำนวยการเตรียมพร้อมด้านอาหาร (</a:t>
            </a:r>
            <a:r>
              <a:rPr lang="th-TH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กษ</a:t>
            </a:r>
            <a:r>
              <a:rPr lang="th-TH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.)</a:t>
            </a:r>
            <a:endParaRPr lang="th-TH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156176" y="3789040"/>
            <a:ext cx="2952328" cy="6480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สำนักงานเกษตรและสหกรณ์จังหวัด</a:t>
            </a:r>
            <a:endParaRPr lang="th-TH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156176" y="4437112"/>
            <a:ext cx="2952328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ศูนย์ประสานการปฏิบัติการ</a:t>
            </a:r>
          </a:p>
          <a:p>
            <a:pPr algn="ctr"/>
            <a:r>
              <a:rPr lang="th-TH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เตรียมพร้อมด้านอาหาร (จังหวัด)</a:t>
            </a:r>
            <a:endParaRPr lang="th-TH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4572000" y="1628800"/>
            <a:ext cx="0" cy="432048"/>
          </a:xfrm>
          <a:prstGeom prst="straightConnector1">
            <a:avLst/>
          </a:prstGeom>
          <a:ln w="28575">
            <a:solidFill>
              <a:srgbClr val="008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4716016" y="3356992"/>
            <a:ext cx="0" cy="432048"/>
          </a:xfrm>
          <a:prstGeom prst="straightConnector1">
            <a:avLst/>
          </a:prstGeom>
          <a:ln w="28575">
            <a:solidFill>
              <a:srgbClr val="008000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4425702" y="3356992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7632340" y="1268760"/>
            <a:ext cx="0" cy="792088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6012160" y="1284444"/>
            <a:ext cx="1620180" cy="0"/>
          </a:xfrm>
          <a:prstGeom prst="straightConnector1">
            <a:avLst/>
          </a:prstGeom>
          <a:ln w="28575">
            <a:solidFill>
              <a:srgbClr val="008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7632340" y="3356992"/>
            <a:ext cx="0" cy="432048"/>
          </a:xfrm>
          <a:prstGeom prst="straightConnector1">
            <a:avLst/>
          </a:prstGeom>
          <a:ln w="28575">
            <a:solidFill>
              <a:srgbClr val="008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1043608" y="3725416"/>
            <a:ext cx="0" cy="1719808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1475656" y="3717032"/>
            <a:ext cx="0" cy="1728192"/>
          </a:xfrm>
          <a:prstGeom prst="straightConnector1">
            <a:avLst/>
          </a:prstGeom>
          <a:ln w="28575">
            <a:solidFill>
              <a:srgbClr val="008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2483768" y="5733256"/>
            <a:ext cx="810090" cy="0"/>
          </a:xfrm>
          <a:prstGeom prst="straightConnector1">
            <a:avLst/>
          </a:prstGeom>
          <a:ln w="28575">
            <a:solidFill>
              <a:srgbClr val="008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2483768" y="6021288"/>
            <a:ext cx="81009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V="1">
            <a:off x="7812360" y="5085184"/>
            <a:ext cx="0" cy="936104"/>
          </a:xfrm>
          <a:prstGeom prst="straightConnector1">
            <a:avLst/>
          </a:prstGeom>
          <a:ln w="28575">
            <a:solidFill>
              <a:srgbClr val="008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V="1">
            <a:off x="7444700" y="5085184"/>
            <a:ext cx="0" cy="648072"/>
          </a:xfrm>
          <a:prstGeom prst="straightConnector1">
            <a:avLst/>
          </a:prstGeom>
          <a:ln w="28575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724128" y="5733256"/>
            <a:ext cx="172819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716508" y="6021288"/>
            <a:ext cx="2095852" cy="0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>
            <a:off x="2483768" y="2996952"/>
            <a:ext cx="810090" cy="0"/>
          </a:xfrm>
          <a:prstGeom prst="straightConnector1">
            <a:avLst/>
          </a:prstGeom>
          <a:ln w="28575">
            <a:solidFill>
              <a:srgbClr val="008000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2476981" y="2636912"/>
            <a:ext cx="81009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012160" y="5301208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(กรณีเร่งด่วน)</a:t>
            </a:r>
            <a:endParaRPr lang="th-TH" sz="2000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91" name="Straight Arrow Connector 90"/>
          <p:cNvCxnSpPr/>
          <p:nvPr/>
        </p:nvCxnSpPr>
        <p:spPr>
          <a:xfrm flipH="1">
            <a:off x="7177309" y="6381328"/>
            <a:ext cx="405045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7177310" y="6669360"/>
            <a:ext cx="405044" cy="0"/>
          </a:xfrm>
          <a:prstGeom prst="straightConnector1">
            <a:avLst/>
          </a:prstGeom>
          <a:ln w="28575">
            <a:solidFill>
              <a:srgbClr val="0080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7582354" y="6194374"/>
            <a:ext cx="15616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การเสนอความต้องการ</a:t>
            </a:r>
          </a:p>
          <a:p>
            <a:r>
              <a:rPr lang="th-TH" sz="1800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การรายงาน</a:t>
            </a:r>
            <a:endParaRPr lang="th-TH" sz="1800" dirty="0">
              <a:solidFill>
                <a:srgbClr val="0066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7439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265" y="1904910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ประกอบด้วยข้อมูล เลข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ทะเบียน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โรงงาน ประเภท จำพวก ชื่อ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โรงงาน	</a:t>
            </a:r>
            <a:endParaRPr lang="th-TH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ผู้ประกอบการ  ประกอบกิจการ ที่อยู่ แรงม้า ละติจูด ลอง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ติ</a:t>
            </a:r>
            <a:r>
              <a:rPr lang="th-TH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จูด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เป็นต้น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197024"/>
            <a:ext cx="396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ข้อมูลโรงงานผลิตอาหาร</a:t>
            </a:r>
            <a:endParaRPr lang="en-US" sz="4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6170" y="3122746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ข้อมูลด้านอาหาร </a:t>
            </a: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(ข้าวสาร ข้าวเปลือก น้ำดื่ม นม ไข่ เนื้อไก่สดแช่แข็ง)</a:t>
            </a:r>
            <a:endParaRPr lang="en-US" sz="4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441" y="3900185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ประกอบด้วยข้อมูล ผู้ผลิต แหล่งผลิตสินค้า กำลังการผลิต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6170" y="4655267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ข้อมูลการผลิต</a:t>
            </a:r>
            <a:endParaRPr lang="en-US" sz="4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6907" y="5272939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ประกอบด้วยข้อมูล พื้นที่การผลิตด้านพืช ประมง ปศุสัตว์ที่สำคัญ และปริมาณผลผลิตแต่ละชนิด 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4761" y="49978"/>
            <a:ext cx="9144000" cy="76470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427" y="154023"/>
            <a:ext cx="9118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ข้อมูลสนับสนุนการเตรียมพร้อมด้านอาหาร</a:t>
            </a:r>
            <a:endParaRPr lang="th-TH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5968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6447" y="188640"/>
            <a:ext cx="8876109" cy="636985"/>
          </a:xfrm>
          <a:solidFill>
            <a:srgbClr val="008000"/>
          </a:solidFill>
        </p:spPr>
        <p:txBody>
          <a:bodyPr>
            <a:noAutofit/>
          </a:bodyPr>
          <a:lstStyle/>
          <a:p>
            <a:pPr algn="ctr"/>
            <a:r>
              <a:rPr 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พื้นที่การเกษตรเสียหายจากภัยพิบัติ 5 ปี (ปี 2556-60) </a:t>
            </a:r>
            <a:endParaRPr lang="en-US" sz="4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478913390"/>
              </p:ext>
            </p:extLst>
          </p:nvPr>
        </p:nvGraphicFramePr>
        <p:xfrm>
          <a:off x="323528" y="507132"/>
          <a:ext cx="8568952" cy="5658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085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92088"/>
          </a:xfrm>
          <a:solidFill>
            <a:srgbClr val="008000"/>
          </a:solidFill>
        </p:spPr>
        <p:txBody>
          <a:bodyPr>
            <a:noAutofit/>
          </a:bodyPr>
          <a:lstStyle/>
          <a:p>
            <a:r>
              <a:rPr lang="th-TH" sz="5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ข้อมูลสถิติการเกษตร ค่าเฉลี่ยใน 1ปี</a:t>
            </a:r>
            <a:endParaRPr lang="en-US" sz="5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5385" y="1147956"/>
            <a:ext cx="4129116" cy="23083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พื้นที่เกษตรกรรม</a:t>
            </a:r>
          </a:p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ทั้งประเทศ 149.24 ล้านไร่</a:t>
            </a:r>
          </a:p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พื้นที่ปลูกข้าว 69.538 ล้านไร่</a:t>
            </a:r>
          </a:p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ผลผลิตต่อปี </a:t>
            </a:r>
          </a:p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ข้าวเปลือก 32.430 ล้านตัน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08003" y="3695516"/>
            <a:ext cx="4129116" cy="18774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โคเนื้อ</a:t>
            </a:r>
          </a:p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ผลผลิตต่อปี 1.098 ล้านตัว </a:t>
            </a:r>
          </a:p>
          <a:p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5385" y="3695516"/>
            <a:ext cx="4129116" cy="18774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ประมง</a:t>
            </a:r>
          </a:p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ผลผลิตต่อปี </a:t>
            </a:r>
          </a:p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กุ้งเพาะเลี้ยง  68,583.01 ตัน</a:t>
            </a:r>
          </a:p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ปลานิล 196,559 ตัน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16016" y="1147956"/>
            <a:ext cx="4129116" cy="23083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ไม้ผล</a:t>
            </a:r>
          </a:p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ผลผลิตต่อปี </a:t>
            </a:r>
          </a:p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ลำไย 1.08 ล้านตัน</a:t>
            </a:r>
          </a:p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มังคุด 167,156 ตัน</a:t>
            </a:r>
          </a:p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เงาะ   275,366 ตัน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72623" y="6243076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2000" b="1" dirty="0" smtClean="0"/>
              <a:t>ที่มา </a:t>
            </a:r>
            <a:r>
              <a:rPr lang="en-US" sz="2000" b="1" dirty="0" smtClean="0"/>
              <a:t>: </a:t>
            </a:r>
            <a:r>
              <a:rPr lang="th-TH" sz="2000" b="1" dirty="0" smtClean="0"/>
              <a:t>สำนักงานเศรษฐกิจการเกษตร ก.ค. 61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5075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7167" y="3861048"/>
            <a:ext cx="9144000" cy="115212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772816"/>
            <a:ext cx="9144000" cy="2088232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5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แผนเตรียมพร้อมด้านอาหาร</a:t>
            </a:r>
            <a:endParaRPr lang="th-TH" sz="5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417712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กระทรวงเกษตรและสหกรณ์</a:t>
            </a:r>
            <a:endParaRPr lang="th-TH" sz="4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6488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/>
        </p:nvSpPr>
        <p:spPr>
          <a:xfrm>
            <a:off x="251520" y="476672"/>
            <a:ext cx="2160240" cy="811252"/>
          </a:xfrm>
          <a:prstGeom prst="homePlate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วิสัยทัศน์</a:t>
            </a:r>
            <a:endParaRPr lang="th-T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3768" y="448216"/>
            <a:ext cx="626325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600" dirty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มีความพร้อมด้านอาหาร สามารถสนับสนุนความ</a:t>
            </a:r>
            <a:r>
              <a:rPr lang="th-TH" sz="2600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ต้องการของ</a:t>
            </a:r>
            <a:r>
              <a:rPr lang="th-TH" sz="2600" dirty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ฝ่าย</a:t>
            </a:r>
            <a:r>
              <a:rPr lang="th-TH" sz="2600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ทหาร</a:t>
            </a:r>
          </a:p>
          <a:p>
            <a:r>
              <a:rPr lang="th-TH" sz="2600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เมื่อ</a:t>
            </a:r>
            <a:r>
              <a:rPr lang="th-TH" sz="2600" dirty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มีการร้องขอ</a:t>
            </a:r>
          </a:p>
        </p:txBody>
      </p:sp>
      <p:sp>
        <p:nvSpPr>
          <p:cNvPr id="8" name="Pentagon 7"/>
          <p:cNvSpPr/>
          <p:nvPr/>
        </p:nvSpPr>
        <p:spPr>
          <a:xfrm>
            <a:off x="251520" y="1981594"/>
            <a:ext cx="2160240" cy="801670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วัตถุประสงค์</a:t>
            </a:r>
            <a:endParaRPr lang="th-T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83768" y="1775152"/>
            <a:ext cx="6468437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600" dirty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เพื่อให้ทุกภาคส่วนมีความเตรียมพร้อมในการ</a:t>
            </a:r>
            <a:r>
              <a:rPr lang="th-TH" sz="2600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สนับสนุนความต้องการ</a:t>
            </a:r>
          </a:p>
          <a:p>
            <a:r>
              <a:rPr lang="th-TH" sz="2600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ด้าน</a:t>
            </a:r>
            <a:r>
              <a:rPr lang="th-TH" sz="2600" dirty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อาหาร ตรงตามความต้องการของฝ่ายทหาร </a:t>
            </a:r>
            <a:r>
              <a:rPr lang="th-TH" sz="2600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th-TH" sz="2600" dirty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สนับสนุนการ</a:t>
            </a:r>
            <a:r>
              <a:rPr lang="th-TH" sz="2600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ปฏิบัติ</a:t>
            </a:r>
          </a:p>
          <a:p>
            <a:r>
              <a:rPr lang="th-TH" sz="2600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ตาม</a:t>
            </a:r>
            <a:r>
              <a:rPr lang="th-TH" sz="2600" dirty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แผนป้องกันประเทศได้อย่าง</a:t>
            </a:r>
            <a:r>
              <a:rPr lang="th-TH" sz="2600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มีประสิทธิภาพ</a:t>
            </a:r>
            <a:endParaRPr lang="th-TH" sz="2600" dirty="0">
              <a:solidFill>
                <a:srgbClr val="0066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251520" y="3486600"/>
            <a:ext cx="2160240" cy="788279"/>
          </a:xfrm>
          <a:prstGeom prst="homePlate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เป้าหมาย</a:t>
            </a:r>
            <a:endParaRPr lang="th-T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64881" y="3474888"/>
            <a:ext cx="62821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600" dirty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มีความพร้อมและสามารถระดมทรัพยากรด้านอาหาร </a:t>
            </a:r>
            <a:r>
              <a:rPr lang="th-TH" sz="2600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สนับสนุน</a:t>
            </a:r>
            <a:br>
              <a:rPr lang="th-TH" sz="2600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600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2600" dirty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ปฏิบัติการทหารตั้งแต่ภาวะปกติ </a:t>
            </a:r>
            <a:r>
              <a:rPr lang="th-TH" sz="2600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อย่าง</a:t>
            </a:r>
            <a:r>
              <a:rPr lang="th-TH" sz="2600" dirty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ครบถ้วนและทันเวลา</a:t>
            </a:r>
          </a:p>
        </p:txBody>
      </p:sp>
      <p:sp>
        <p:nvSpPr>
          <p:cNvPr id="13" name="Pentagon 12"/>
          <p:cNvSpPr/>
          <p:nvPr/>
        </p:nvSpPr>
        <p:spPr>
          <a:xfrm>
            <a:off x="251520" y="5015512"/>
            <a:ext cx="2160240" cy="792088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นโยบาย</a:t>
            </a:r>
            <a:endParaRPr lang="th-T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83768" y="4832573"/>
            <a:ext cx="669280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th-TH" sz="2600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1. ให้</a:t>
            </a:r>
            <a:r>
              <a:rPr lang="th-TH" sz="2600" dirty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ทุกภาคส่วนมีการเตรียมพร้อมด้านอาหาร เพื่อเผชิญภาวะที่ไม่ปกติ </a:t>
            </a:r>
            <a:endParaRPr lang="th-TH" sz="2600" dirty="0" smtClean="0">
              <a:solidFill>
                <a:srgbClr val="0066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lvl="2"/>
            <a:r>
              <a:rPr lang="th-TH" sz="2600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    โดย</a:t>
            </a:r>
            <a:r>
              <a:rPr lang="th-TH" sz="2600" dirty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มีความพร้อมตั้งแต่ภาวะปกติอย่างมีประสิทธิภาพ</a:t>
            </a:r>
            <a:endParaRPr lang="en-US" sz="2600" dirty="0">
              <a:solidFill>
                <a:srgbClr val="0066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lvl="2"/>
            <a:r>
              <a:rPr lang="th-TH" sz="2600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2600" dirty="0" err="1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บูรณา</a:t>
            </a:r>
            <a:r>
              <a:rPr lang="th-TH" sz="2600" dirty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การแผนในการเตรียมความพร้อมด้านอาหารทุกระดับ</a:t>
            </a:r>
            <a:endParaRPr lang="en-US" sz="2600" dirty="0">
              <a:solidFill>
                <a:srgbClr val="0066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lvl="2"/>
            <a:r>
              <a:rPr lang="th-TH" sz="2600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3. เสริมสร้าง</a:t>
            </a:r>
            <a:r>
              <a:rPr lang="th-TH" sz="2600" dirty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ภูมิคุ้มกันและศักยภาพให้สังคมและผู้เกี่ยวข้อง</a:t>
            </a:r>
            <a:endParaRPr lang="en-US" sz="2600" dirty="0">
              <a:solidFill>
                <a:srgbClr val="0066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4877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1567820"/>
            <a:ext cx="901098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lvl="0" indent="-188913">
              <a:buFont typeface="Arial" pitchFamily="34" charset="0"/>
              <a:buChar char="•"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เป็นการ</a:t>
            </a:r>
            <a:r>
              <a:rPr lang="th-TH" sz="2600" dirty="0">
                <a:latin typeface="TH SarabunPSK" pitchFamily="34" charset="-34"/>
                <a:cs typeface="TH SarabunPSK" pitchFamily="34" charset="-34"/>
              </a:rPr>
              <a:t>ปฏิบัติใน</a:t>
            </a:r>
            <a:r>
              <a:rPr lang="th-TH" sz="2600" u="sng" dirty="0">
                <a:latin typeface="TH SarabunPSK" pitchFamily="34" charset="-34"/>
                <a:cs typeface="TH SarabunPSK" pitchFamily="34" charset="-34"/>
              </a:rPr>
              <a:t>ภาวะปกติ</a:t>
            </a:r>
            <a:r>
              <a:rPr lang="th-TH" sz="2600" dirty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และเตรียม</a:t>
            </a:r>
            <a:r>
              <a:rPr lang="th-TH" sz="2600" dirty="0">
                <a:latin typeface="TH SarabunPSK" pitchFamily="34" charset="-34"/>
                <a:cs typeface="TH SarabunPSK" pitchFamily="34" charset="-34"/>
              </a:rPr>
              <a:t>ความพร้อมเพื่อให้สามารถเผชิญกับภัย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คุกคาม</a:t>
            </a:r>
            <a:br>
              <a:rPr lang="th-TH" sz="2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ที่</a:t>
            </a:r>
            <a:r>
              <a:rPr lang="th-TH" sz="2600" dirty="0">
                <a:latin typeface="TH SarabunPSK" pitchFamily="34" charset="-34"/>
                <a:cs typeface="TH SarabunPSK" pitchFamily="34" charset="-34"/>
              </a:rPr>
              <a:t>เกิดจากการสู้รบและการสงครามตามขอบเขตหน้าที่ความรับผิดชอบของแต่ละหน่วยงาน </a:t>
            </a:r>
            <a:endParaRPr lang="th-TH" sz="2600" dirty="0" smtClean="0">
              <a:latin typeface="TH SarabunPSK" pitchFamily="34" charset="-34"/>
              <a:cs typeface="TH SarabunPSK" pitchFamily="34" charset="-34"/>
            </a:endParaRPr>
          </a:p>
          <a:p>
            <a:pPr marL="363538" lvl="0" indent="-188913">
              <a:buFont typeface="Arial" pitchFamily="34" charset="0"/>
              <a:buChar char="•"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จัดทำ </a:t>
            </a:r>
            <a:r>
              <a:rPr lang="th-TH" sz="2600" dirty="0">
                <a:latin typeface="TH SarabunPSK" pitchFamily="34" charset="-34"/>
                <a:cs typeface="TH SarabunPSK" pitchFamily="34" charset="-34"/>
              </a:rPr>
              <a:t>ปรับปรุง และพัฒนาฐานข้อมูลทรัพยากร ดำเนินการฝึก ซักซ้อม และทดสอบการ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ปฏิบัติ</a:t>
            </a:r>
            <a:br>
              <a:rPr lang="th-TH" sz="2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ตาม</a:t>
            </a:r>
            <a:r>
              <a:rPr lang="th-TH" sz="2600" dirty="0">
                <a:latin typeface="TH SarabunPSK" pitchFamily="34" charset="-34"/>
                <a:cs typeface="TH SarabunPSK" pitchFamily="34" charset="-34"/>
              </a:rPr>
              <a:t>แผน นำผลที่ได้มาทบทวนปรับปรุงแผนและกฎหมายที่เกี่ยวข้อง </a:t>
            </a:r>
            <a:endParaRPr lang="th-TH" sz="2600" dirty="0" smtClean="0">
              <a:latin typeface="TH SarabunPSK" pitchFamily="34" charset="-34"/>
              <a:cs typeface="TH SarabunPSK" pitchFamily="34" charset="-34"/>
            </a:endParaRPr>
          </a:p>
          <a:p>
            <a:pPr marL="363538" lvl="0" indent="-188913">
              <a:buFont typeface="Arial" pitchFamily="34" charset="0"/>
              <a:buChar char="•"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ติดตาม</a:t>
            </a:r>
            <a:r>
              <a:rPr lang="th-TH" sz="2600" dirty="0">
                <a:latin typeface="TH SarabunPSK" pitchFamily="34" charset="-34"/>
                <a:cs typeface="TH SarabunPSK" pitchFamily="34" charset="-34"/>
              </a:rPr>
              <a:t>ประเมินผลแผนงาน/โครงการ ที่เกี่ยวข้อง </a:t>
            </a:r>
            <a:endParaRPr lang="th-TH" sz="2600" dirty="0" smtClean="0">
              <a:latin typeface="TH SarabunPSK" pitchFamily="34" charset="-34"/>
              <a:cs typeface="TH SarabunPSK" pitchFamily="34" charset="-34"/>
            </a:endParaRPr>
          </a:p>
          <a:p>
            <a:pPr marL="363538" lvl="0" indent="-188913">
              <a:buFont typeface="Arial" pitchFamily="34" charset="0"/>
              <a:buChar char="•"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ประสานงาน</a:t>
            </a:r>
            <a:r>
              <a:rPr lang="th-TH" sz="2600" dirty="0">
                <a:latin typeface="TH SarabunPSK" pitchFamily="34" charset="-34"/>
                <a:cs typeface="TH SarabunPSK" pitchFamily="34" charset="-34"/>
              </a:rPr>
              <a:t>กับทุกภาคส่วน ทั้งภาครัฐ รัฐวิสาหกิจ องค์กรเอกชน และภาคประชาชน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ต่างๆ  </a:t>
            </a:r>
            <a:br>
              <a:rPr lang="th-TH" sz="2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เพื่อให้</a:t>
            </a:r>
            <a:r>
              <a:rPr lang="th-TH" sz="2600" dirty="0">
                <a:latin typeface="TH SarabunPSK" pitchFamily="34" charset="-34"/>
                <a:cs typeface="TH SarabunPSK" pitchFamily="34" charset="-34"/>
              </a:rPr>
              <a:t>เกิดความพร้อมตั้งแต่ภาวะปกติ และสามารถเผชิญกับภัยคุกคามจากการสู้รบ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หรือ</a:t>
            </a:r>
            <a:br>
              <a:rPr lang="th-TH" sz="2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การสงครามที่</a:t>
            </a:r>
            <a:r>
              <a:rPr lang="th-TH" sz="2600" dirty="0">
                <a:latin typeface="TH SarabunPSK" pitchFamily="34" charset="-34"/>
                <a:cs typeface="TH SarabunPSK" pitchFamily="34" charset="-34"/>
              </a:rPr>
              <a:t>คาดว่าจะเกิดขึ้นในอนาคตได้</a:t>
            </a:r>
            <a:r>
              <a:rPr lang="en-US" sz="2600" dirty="0">
                <a:latin typeface="TH SarabunPSK" pitchFamily="34" charset="-34"/>
                <a:cs typeface="TH SarabunPSK" pitchFamily="34" charset="-34"/>
              </a:rPr>
              <a:t>  </a:t>
            </a:r>
            <a:endParaRPr lang="th-TH" sz="2600" dirty="0" smtClean="0">
              <a:latin typeface="TH SarabunPSK" pitchFamily="34" charset="-34"/>
              <a:cs typeface="TH SarabunPSK" pitchFamily="34" charset="-34"/>
            </a:endParaRPr>
          </a:p>
          <a:p>
            <a:pPr marL="363538" lvl="0" indent="-188913">
              <a:buFont typeface="Arial" pitchFamily="34" charset="0"/>
              <a:buChar char="•"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กำหนด</a:t>
            </a:r>
            <a:r>
              <a:rPr lang="th-TH" sz="2600" dirty="0">
                <a:latin typeface="TH SarabunPSK" pitchFamily="34" charset="-34"/>
                <a:cs typeface="TH SarabunPSK" pitchFamily="34" charset="-34"/>
              </a:rPr>
              <a:t>หน่วยงานรับผิดชอบ การจัดทำแผนรองรับการจัดตั้งหน่วยประสานการ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เตรียมพร้อม</a:t>
            </a:r>
            <a:br>
              <a:rPr lang="th-TH" sz="2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ระดับ</a:t>
            </a:r>
            <a:r>
              <a:rPr lang="th-TH" sz="2600" dirty="0">
                <a:latin typeface="TH SarabunPSK" pitchFamily="34" charset="-34"/>
                <a:cs typeface="TH SarabunPSK" pitchFamily="34" charset="-34"/>
              </a:rPr>
              <a:t>พื้นที่หรือระดับจังหวัด </a:t>
            </a:r>
            <a:endParaRPr lang="en-US" sz="2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7504" y="908720"/>
            <a:ext cx="2304256" cy="648072"/>
          </a:xfrm>
          <a:prstGeom prst="round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การเตรียมการ </a:t>
            </a:r>
            <a:endParaRPr lang="th-TH" dirty="0">
              <a:solidFill>
                <a:srgbClr val="0066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-27384"/>
            <a:ext cx="91184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แนวทางการดำเนินงาน</a:t>
            </a:r>
            <a:endParaRPr lang="th-TH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5513" y="0"/>
            <a:ext cx="9144000" cy="76470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-76745"/>
            <a:ext cx="91184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แนวทางการดำเนินงาน</a:t>
            </a:r>
            <a:endParaRPr lang="th-TH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3858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25513" y="0"/>
            <a:ext cx="9144000" cy="76470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-76745"/>
            <a:ext cx="91184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แนวทางการดำเนินงาน</a:t>
            </a:r>
            <a:endParaRPr lang="th-TH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504" y="1327259"/>
            <a:ext cx="916951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63538"/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เป็น</a:t>
            </a:r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การปฏิบัติใน</a:t>
            </a:r>
            <a:r>
              <a:rPr lang="th-TH" sz="2200" u="sng" dirty="0">
                <a:latin typeface="TH SarabunPSK" pitchFamily="34" charset="-34"/>
                <a:cs typeface="TH SarabunPSK" pitchFamily="34" charset="-34"/>
              </a:rPr>
              <a:t>ภาวะไม่ปกติ</a:t>
            </a:r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ในการระดมทรัพยากรและสนับสนุนทรัพยากรต่างๆ 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ให้กับ</a:t>
            </a:r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ฝ่ายทหาร แบ่ง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ตาม</a:t>
            </a:r>
            <a:br>
              <a:rPr lang="th-TH" sz="22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ความ</a:t>
            </a:r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รุนแรงของสถานการณ์หรือภัยคุกคามจากการสู้รบ 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แบ่งเป็น 4 ระดับ</a:t>
            </a:r>
            <a:endParaRPr lang="en-US" sz="22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7504" y="836712"/>
            <a:ext cx="2304256" cy="504056"/>
          </a:xfrm>
          <a:prstGeom prst="round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การระดมทรัพยากร</a:t>
            </a:r>
            <a:endParaRPr lang="th-TH" dirty="0">
              <a:solidFill>
                <a:srgbClr val="0066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2132856"/>
            <a:ext cx="2016224" cy="5255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ความรุนแรงระดับ 1</a:t>
            </a:r>
            <a:endParaRPr lang="en-US" sz="24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1" y="3148935"/>
            <a:ext cx="2016224" cy="5175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ความรุนแรงระดับ 2</a:t>
            </a:r>
            <a:endParaRPr lang="en-US" sz="2400" dirty="0">
              <a:solidFill>
                <a:srgbClr val="0066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04502" y="2053297"/>
            <a:ext cx="66319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เมื่อสถานการณ์ความขัดแย้งหรือภัยคุกคามจากการสู้</a:t>
            </a:r>
            <a:r>
              <a:rPr lang="th-TH" sz="2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รบมี</a:t>
            </a:r>
            <a:r>
              <a:rPr lang="th-TH" sz="20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แนวโน้มที่จะ</a:t>
            </a:r>
            <a:r>
              <a:rPr lang="th-TH" sz="2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เกิดขึ้น 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ศูนย์ประสาน </a:t>
            </a:r>
            <a:br>
              <a:rPr lang="th-TH" sz="2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000" spc="-20" dirty="0" smtClean="0">
                <a:latin typeface="TH SarabunPSK" pitchFamily="34" charset="-34"/>
                <a:cs typeface="TH SarabunPSK" pitchFamily="34" charset="-34"/>
              </a:rPr>
              <a:t>การปฏิบัติการเตรียมพร้อมด้านอาหาร (จังหวัด) เตรียมพร้อมในระดับพื้นที่ และเป็นหน่วยงานหลัก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ในการระดมและสนับสนุนทรัพยากรให้กับฝ่ายทหาร จนกว่าสถานการณ์สู้รบหรือสงครามจะยุติลง</a:t>
            </a:r>
            <a:endParaRPr lang="th-TH" sz="2000" dirty="0"/>
          </a:p>
        </p:txBody>
      </p:sp>
      <p:sp>
        <p:nvSpPr>
          <p:cNvPr id="10" name="Rectangle 9"/>
          <p:cNvSpPr/>
          <p:nvPr/>
        </p:nvSpPr>
        <p:spPr>
          <a:xfrm>
            <a:off x="2483768" y="3145581"/>
            <a:ext cx="65527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เมื่อสถานการณ์ความขัดแย้งหรือภัยคุกคามจากการสู้</a:t>
            </a:r>
            <a:r>
              <a:rPr lang="th-TH" sz="2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รบเกิดขึ้น 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ศูนย์ประสานการปฏิบัติการเตรียมพร้อมด้านอาหาร (จังหวัด) เป็นหน่วยงานหลักในการระดมทรัพยากรจากทุกภาคส่วน</a:t>
            </a:r>
            <a:br>
              <a:rPr lang="th-TH" sz="2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ที่เกี่ยวข้อง เพื่อสนับสนุนการปฏิบัติทางทหารตามที่ร้องขอตามความจำเป็นและเพียงพอ</a:t>
            </a:r>
            <a:endParaRPr lang="en-US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520" y="4301062"/>
            <a:ext cx="2016224" cy="5175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ความรุนแรงระดับ 3</a:t>
            </a:r>
            <a:endParaRPr lang="en-US" sz="2400" dirty="0">
              <a:solidFill>
                <a:srgbClr val="0066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83768" y="4162985"/>
            <a:ext cx="65527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สถานการณ์ที่เกิดขึ้นมีระดับความรุนแรงมากขึ้น 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ศูนย์ประสานการปฏิบัติการเตรียมพร้อม</a:t>
            </a:r>
            <a:br>
              <a:rPr lang="th-TH" sz="2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ด้านอาหาร (จังหวัด) เป็นหน่วยงานหลักในการระดมทรัพยากรจากทุกภาคส่วนที่เกี่ยวข้อง </a:t>
            </a:r>
            <a:br>
              <a:rPr lang="th-TH" sz="2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ทั้งนี้ การดำเนินการต้องให้เป็นไปตามกฎหมาย นโยบาย และแผนต่างๆ ที่สนับสนุนต่อการปฏิบัติ</a:t>
            </a:r>
            <a:endParaRPr lang="en-US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1520" y="5309174"/>
            <a:ext cx="2016224" cy="5175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ความรุนแรงระดับ 4</a:t>
            </a:r>
            <a:endParaRPr lang="en-US" sz="2400" dirty="0">
              <a:solidFill>
                <a:srgbClr val="0066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83768" y="5243105"/>
            <a:ext cx="65527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มื่อสถานการณ์ความขัดแย้งหรือภัยคุกคามจากการสู้รบมีแนวโน้มที่จะขยายตัวเป็นการสู้รบขนาดใหญ่หรือสงคราม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กระทรวงเกษตรและสหกรณ์ เป็นหน่วยงานหลักด้านอาหารในการระดม</a:t>
            </a:r>
            <a:br>
              <a:rPr lang="th-TH" sz="2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สรรพกำลังจากทุกภาคส่วนที่เกี่ยวข้อง เพื่อสนับสนุนการปฏิบัติการทางทหารตามแผนป้องกันประเทศ ที่กำหนดไว้ให้ได้ตั้งแต่วันเริ่มระดมสรรพกำลัง</a:t>
            </a:r>
            <a:endParaRPr lang="en-US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0983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7504" y="1173177"/>
            <a:ext cx="3096344" cy="648072"/>
          </a:xfrm>
          <a:prstGeom prst="round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การเลิกระดมทรัพยากร</a:t>
            </a:r>
            <a:endParaRPr lang="th-TH" dirty="0">
              <a:solidFill>
                <a:srgbClr val="0066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767" y="1904052"/>
            <a:ext cx="856895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/>
            <a:r>
              <a:rPr lang="th-TH" sz="2600" dirty="0">
                <a:latin typeface="TH SarabunPSK" pitchFamily="34" charset="-34"/>
                <a:cs typeface="TH SarabunPSK" pitchFamily="34" charset="-34"/>
              </a:rPr>
              <a:t>เป็นการปฏิบัติหลังจากสถานการณ์ความขัดแย้งหรือภัยคุกคามจากการสู้รบได้ยุติลง ฝ่ายทหารจะเปลี่ยนบทบาทเป็นผู้ให้การสนับสนุนการดำเนินการของฝ่าย</a:t>
            </a:r>
            <a:r>
              <a:rPr lang="th-TH" sz="2600" dirty="0" err="1">
                <a:latin typeface="TH SarabunPSK" pitchFamily="34" charset="-34"/>
                <a:cs typeface="TH SarabunPSK" pitchFamily="34" charset="-34"/>
              </a:rPr>
              <a:t>พลเรือน</a:t>
            </a:r>
            <a:r>
              <a:rPr lang="th-TH" sz="2600" dirty="0">
                <a:latin typeface="TH SarabunPSK" pitchFamily="34" charset="-34"/>
                <a:cs typeface="TH SarabunPSK" pitchFamily="34" charset="-34"/>
              </a:rPr>
              <a:t>ในการบูรณะฟื้นฟู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และ</a:t>
            </a:r>
            <a:br>
              <a:rPr lang="th-TH" sz="2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2600" dirty="0">
                <a:latin typeface="TH SarabunPSK" pitchFamily="34" charset="-34"/>
                <a:cs typeface="TH SarabunPSK" pitchFamily="34" charset="-34"/>
              </a:rPr>
              <a:t>ช่วยเหลือประชาชนร่วมกับกระทรวงมหาดไทย มีการส่งมอบทรัพยากรต่าง ๆ ที่ฝ่ายทหารได้ขอรับการสนับสนุนคืนให้กับฝ่าย</a:t>
            </a:r>
            <a:r>
              <a:rPr lang="th-TH" sz="2600" dirty="0" err="1">
                <a:latin typeface="TH SarabunPSK" pitchFamily="34" charset="-34"/>
                <a:cs typeface="TH SarabunPSK" pitchFamily="34" charset="-34"/>
              </a:rPr>
              <a:t>พลเรือน</a:t>
            </a:r>
            <a:r>
              <a:rPr lang="th-TH" sz="2600" dirty="0">
                <a:latin typeface="TH SarabunPSK" pitchFamily="34" charset="-34"/>
                <a:cs typeface="TH SarabunPSK" pitchFamily="34" charset="-34"/>
              </a:rPr>
              <a:t> รวมทั้งพิจารณาและดำเนินกรรมวิธีในการชดเชยค่าเสียหายต่างๆ ร่วมกับหน่วยงานที่เกี่ยวข้องตามหลักเกณฑ์และที่กฎหมายกำหนด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ไว้</a:t>
            </a:r>
            <a:endParaRPr lang="th-TH" sz="2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5513" y="0"/>
            <a:ext cx="9144000" cy="76470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-27384"/>
            <a:ext cx="91184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แนวทางการดำเนินงาน</a:t>
            </a:r>
            <a:endParaRPr lang="th-TH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3653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25513" y="0"/>
            <a:ext cx="9144000" cy="692696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-76745"/>
            <a:ext cx="91184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การปฏิบัติการ</a:t>
            </a:r>
            <a:endParaRPr lang="th-TH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9512" y="1052736"/>
            <a:ext cx="4608512" cy="32926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ขั้นการเตรียมการ</a:t>
            </a:r>
            <a:endParaRPr lang="th-TH" sz="20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8520" y="1454012"/>
            <a:ext cx="4895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>
              <a:buFont typeface="Arial" pitchFamily="34" charset="0"/>
              <a:buChar char="•"/>
            </a:pP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จัดทำ</a:t>
            </a: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แผนเตรียมพร้อมด้านอาหาร  และแผนปฏิบัติการระดับ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จังหวัด</a:t>
            </a:r>
            <a:br>
              <a:rPr lang="th-TH" sz="18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ให้</a:t>
            </a: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สอดคล้องกับแผนผนึกกำลังและทรัพยากรเพื่อการป้องกัน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ประเทศ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ประมาณ</a:t>
            </a: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การความต้องการด้าน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อาหารใน</a:t>
            </a: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ภาวะไม่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ปกติ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รวบรวม</a:t>
            </a: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และจัดทำข้อมูลขีดความสามารถในการผลิตอาหาร รวมทั้ง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กำหนด</a:t>
            </a:r>
            <a:br>
              <a:rPr lang="th-TH" sz="18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ความ</a:t>
            </a: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เพียงพอในการสนองความต้องการในภาวะไม่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ปกติ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จัดทำ</a:t>
            </a: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แผนสะสมอาหาร 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แผนให้ได้มาซึ่งอาหาร และแผนปันส่วนอาหาร</a:t>
            </a:r>
            <a:br>
              <a:rPr lang="th-TH" sz="18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แต่ละประเภท เพื่อ</a:t>
            </a: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สำรองไว้สนองความต้องการในภาวะ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สงคราม ระหว่าง</a:t>
            </a:r>
            <a:br>
              <a:rPr lang="th-TH" sz="18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และหลังภาวะสงคราม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กำหนด</a:t>
            </a: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นโยบาย วิธีการบริหารจัดการทรัพยากร ตรวจสอบระเบียบ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ปฏิบัติ</a:t>
            </a:r>
            <a:br>
              <a:rPr lang="th-TH" sz="18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ทั้งใน</a:t>
            </a: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ส่วนกลางกับส่วนภูมิภาค เพื่อให้มีความพร้อมที่จะให้การ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สนับสนุน</a:t>
            </a:r>
            <a:br>
              <a:rPr lang="th-TH" sz="18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ความ</a:t>
            </a: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ต้องการของฝ่ายทหารได้อย่าง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ชัดเจน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จัดทำ</a:t>
            </a: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แนวทางประสานการปฏิบัติในการแก้ไขปัญหาอุปสรรคต่าง 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ๆ</a:t>
            </a:r>
            <a:br>
              <a:rPr lang="th-TH" sz="18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ใน</a:t>
            </a: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ภาวะไม่ปกติ เพื่อให้มีความพร้อมในการสนับสนุนตั้งแต่ภาวะ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ปกติ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ดำเนินการ</a:t>
            </a: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ฝึกซ้อมร่วมกับทุกส่วนที่เกี่ยวข้อง 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อย่าง</a:t>
            </a: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น้อยปีละ ๑ 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ครั้ง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จัดทำ</a:t>
            </a: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แผนด้านงบประมาณให้พร้อมที่จะดำเนินการแปลง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งบประมาณ</a:t>
            </a:r>
            <a:br>
              <a:rPr lang="th-TH" sz="18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ใน</a:t>
            </a: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ภาวะปกติเป็นงบประมาณในภาวะไม่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ปกติ</a:t>
            </a:r>
            <a:endParaRPr lang="en-US" sz="1800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932040" y="692696"/>
            <a:ext cx="0" cy="6134532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5148064" y="1055872"/>
            <a:ext cx="3816424" cy="3261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ขั้นการระดมทรัพยากร</a:t>
            </a:r>
            <a:endParaRPr lang="th-TH" sz="20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32040" y="1382004"/>
            <a:ext cx="4067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>
              <a:buFont typeface="Arial" pitchFamily="34" charset="0"/>
              <a:buChar char="•"/>
            </a:pP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สนับสนุนทรัพยากรด้านอาหารกับฝ่ายทหารในภาวะไม่ปกติ </a:t>
            </a:r>
            <a:r>
              <a:rPr lang="th-TH" sz="1800" spc="-20" dirty="0" smtClean="0">
                <a:latin typeface="TH SarabunPSK" pitchFamily="34" charset="-34"/>
                <a:cs typeface="TH SarabunPSK" pitchFamily="34" charset="-34"/>
              </a:rPr>
              <a:t>ตั้งแต่</a:t>
            </a:r>
            <a:r>
              <a:rPr lang="th-TH" sz="1800" spc="-20" dirty="0">
                <a:latin typeface="TH SarabunPSK" pitchFamily="34" charset="-34"/>
                <a:cs typeface="TH SarabunPSK" pitchFamily="34" charset="-34"/>
              </a:rPr>
              <a:t>วันที่ทหารร้องขอ และ/หรือ ตั้งแต่วันเริ่มระดมสรรพกำลัง </a:t>
            </a:r>
            <a:endParaRPr lang="th-TH" sz="1800" spc="-20" dirty="0" smtClean="0">
              <a:latin typeface="TH SarabunPSK" pitchFamily="34" charset="-34"/>
              <a:cs typeface="TH SarabunPSK" pitchFamily="34" charset="-34"/>
            </a:endParaRPr>
          </a:p>
          <a:p>
            <a:pPr marL="177800" lvl="0" indent="-177800">
              <a:buFont typeface="Arial" pitchFamily="34" charset="0"/>
              <a:buChar char="•"/>
            </a:pP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ประสาน</a:t>
            </a: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กับฝ่ายทหารเพื่อทบทวนความต้องการ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ทรัพยากร</a:t>
            </a:r>
            <a:br>
              <a:rPr lang="th-TH" sz="18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ด้าน</a:t>
            </a: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อาหารให้สอดคล้องกับ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สถานการณ์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แจ้ง</a:t>
            </a: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เตือนหน่วยงานในสังกัดทั้งในส่วนกลาง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และส่วนภูมิภาค </a:t>
            </a:r>
            <a:br>
              <a:rPr lang="th-TH" sz="18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ให้</a:t>
            </a: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พร้อมสนับสนุนกับฝ่ายทหารในภาวะไม่ปกติ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148064" y="3614252"/>
            <a:ext cx="3888432" cy="36004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ขั้นการเลิกระดมทรัพยากร</a:t>
            </a:r>
            <a:endParaRPr lang="th-TH" sz="20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932040" y="3284984"/>
            <a:ext cx="4211960" cy="0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932040" y="3974292"/>
            <a:ext cx="411443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>
              <a:buFont typeface="Arial" pitchFamily="34" charset="0"/>
              <a:buChar char="•"/>
            </a:pP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ดำเนินการสนับสนุนทรัพยากรด้าน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อาหารให้กับฝ่ายทหารตามความจำเป็น และ</a:t>
            </a: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รองรับสถานการณ์ที่อาจจะเกิดขึ้นได้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ภายหลัง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th-TH" sz="1800" spc="-20" dirty="0" smtClean="0">
                <a:latin typeface="TH SarabunPSK" pitchFamily="34" charset="-34"/>
                <a:cs typeface="TH SarabunPSK" pitchFamily="34" charset="-34"/>
              </a:rPr>
              <a:t>ประสาน</a:t>
            </a:r>
            <a:r>
              <a:rPr lang="th-TH" sz="1800" spc="-20" dirty="0">
                <a:latin typeface="TH SarabunPSK" pitchFamily="34" charset="-34"/>
                <a:cs typeface="TH SarabunPSK" pitchFamily="34" charset="-34"/>
              </a:rPr>
              <a:t>กับฝ่ายทหารเพื่อพิจารณา</a:t>
            </a:r>
            <a:r>
              <a:rPr lang="th-TH" sz="1800" spc="-20" dirty="0" smtClean="0">
                <a:latin typeface="TH SarabunPSK" pitchFamily="34" charset="-34"/>
                <a:cs typeface="TH SarabunPSK" pitchFamily="34" charset="-34"/>
              </a:rPr>
              <a:t>การส่งทรัพยากร</a:t>
            </a: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ด้านอาหารคืนให้กับ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หน่วยงานรัฐ และเอกชนหลังจาก</a:t>
            </a: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สถานการณ์กลับเข้าสู่ภาวะ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ปกติ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ดำเนินการ</a:t>
            </a: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รวบรวมข้อมูลการชดใช้ ค่าทดแทน และ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ค่าเสียหาย</a:t>
            </a:r>
            <a:br>
              <a:rPr lang="th-TH" sz="18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800" spc="-20" dirty="0" smtClean="0">
                <a:latin typeface="TH SarabunPSK" pitchFamily="34" charset="-34"/>
                <a:cs typeface="TH SarabunPSK" pitchFamily="34" charset="-34"/>
              </a:rPr>
              <a:t>ที่</a:t>
            </a:r>
            <a:r>
              <a:rPr lang="th-TH" sz="1800" spc="-20" dirty="0">
                <a:latin typeface="TH SarabunPSK" pitchFamily="34" charset="-34"/>
                <a:cs typeface="TH SarabunPSK" pitchFamily="34" charset="-34"/>
              </a:rPr>
              <a:t>เกิดขึ้นให้กับ</a:t>
            </a:r>
            <a:r>
              <a:rPr lang="th-TH" sz="1800" spc="-20" dirty="0" smtClean="0">
                <a:latin typeface="TH SarabunPSK" pitchFamily="34" charset="-34"/>
                <a:cs typeface="TH SarabunPSK" pitchFamily="34" charset="-34"/>
              </a:rPr>
              <a:t>กระทรวงกลาโหม</a:t>
            </a:r>
            <a:r>
              <a:rPr lang="en-US" sz="1800" spc="-2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800" spc="-20" dirty="0">
                <a:latin typeface="TH SarabunPSK" pitchFamily="34" charset="-34"/>
                <a:cs typeface="TH SarabunPSK" pitchFamily="34" charset="-34"/>
              </a:rPr>
              <a:t>และรายงานไปยังคณะกรรมการ</a:t>
            </a:r>
            <a:r>
              <a:rPr lang="th-TH" sz="1800" spc="-50" dirty="0">
                <a:latin typeface="TH SarabunPSK" pitchFamily="34" charset="-34"/>
                <a:cs typeface="TH SarabunPSK" pitchFamily="34" charset="-34"/>
              </a:rPr>
              <a:t>เตรียมพร้อมแห่งชาติ เพื่อขอรับการสนับสนุนและให้ความ</a:t>
            </a:r>
            <a:r>
              <a:rPr lang="th-TH" sz="1800" spc="-50" dirty="0" smtClean="0">
                <a:latin typeface="TH SarabunPSK" pitchFamily="34" charset="-34"/>
                <a:cs typeface="TH SarabunPSK" pitchFamily="34" charset="-34"/>
              </a:rPr>
              <a:t>ช่วยเหลือต่อไป</a:t>
            </a:r>
            <a:endParaRPr lang="en-US" sz="1800" spc="-5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0222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978</Words>
  <Application>Microsoft Office PowerPoint</Application>
  <PresentationFormat>On-screen Show (4:3)</PresentationFormat>
  <Paragraphs>140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Angsana New</vt:lpstr>
      <vt:lpstr>Arial</vt:lpstr>
      <vt:lpstr>Calibri</vt:lpstr>
      <vt:lpstr>Cordia New</vt:lpstr>
      <vt:lpstr>Courier New</vt:lpstr>
      <vt:lpstr>TH SarabunPSK</vt:lpstr>
      <vt:lpstr>Office Theme</vt:lpstr>
      <vt:lpstr>PowerPoint Presentation</vt:lpstr>
      <vt:lpstr>พื้นที่การเกษตรเสียหายจากภัยพิบัติ 5 ปี (ปี 2556-60) </vt:lpstr>
      <vt:lpstr>ข้อมูลสถิติการเกษตร ค่าเฉลี่ยใน 1ปี</vt:lpstr>
      <vt:lpstr>แผนเตรียมพร้อมด้านอาหาร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แผนเตรียมพร้อมด้านอาหาร</dc:title>
  <dc:creator>pitchaya sengsong</dc:creator>
  <cp:lastModifiedBy>sunsita_ra</cp:lastModifiedBy>
  <cp:revision>42</cp:revision>
  <cp:lastPrinted>2018-12-17T11:32:39Z</cp:lastPrinted>
  <dcterms:created xsi:type="dcterms:W3CDTF">2018-12-12T02:28:27Z</dcterms:created>
  <dcterms:modified xsi:type="dcterms:W3CDTF">2018-12-18T02:49:54Z</dcterms:modified>
</cp:coreProperties>
</file>