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8" r:id="rId4"/>
    <p:sldId id="27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02438" cy="99345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CC"/>
    <a:srgbClr val="009900"/>
    <a:srgbClr val="D60093"/>
    <a:srgbClr val="CC66FF"/>
    <a:srgbClr val="FF9900"/>
    <a:srgbClr val="A50021"/>
    <a:srgbClr val="FF0066"/>
    <a:srgbClr val="FFCCFF"/>
    <a:srgbClr val="4A5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00E5-3883-4EE7-B4A5-86606D15B913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82049-F582-4256-BAFA-2F5BB734C2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4819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882B29F-0D41-4641-826D-1B6C359A546B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05492F7-01E1-479F-BDB6-E2D26D531B2E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4150821"/>
            <a:ext cx="798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วิกฤตแรงงานไทยและการเตรียมพร้อมด้านกำลังคน</a:t>
            </a:r>
            <a:endParaRPr lang="th-TH" sz="40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589434"/>
            <a:ext cx="6191250" cy="3810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" y="116632"/>
            <a:ext cx="1345332" cy="1345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602700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โดย นางสาวภัทรพร  </a:t>
            </a:r>
            <a:r>
              <a:rPr lang="th-TH" sz="2400" dirty="0" err="1" smtClean="0"/>
              <a:t>สมันต</a:t>
            </a:r>
            <a:r>
              <a:rPr lang="th-TH" sz="2400" dirty="0" smtClean="0"/>
              <a:t>รัฐ</a:t>
            </a:r>
          </a:p>
          <a:p>
            <a:pPr algn="ctr"/>
            <a:r>
              <a:rPr lang="th-TH" sz="2400" dirty="0" smtClean="0"/>
              <a:t>ผู้อำนวยการสำนักตรวจและประเมินผล</a:t>
            </a:r>
            <a:endParaRPr lang="th-T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113" y="4858707"/>
            <a:ext cx="4490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/>
              <a:t>การอบรมบริหารวิกฤติการณ์เพื่อการฝึกระดมสรรพกำลังเพื่อการทหาร</a:t>
            </a:r>
            <a:br>
              <a:rPr lang="th-TH" sz="1800" dirty="0" smtClean="0"/>
            </a:br>
            <a:r>
              <a:rPr lang="th-TH" sz="1800" dirty="0" smtClean="0"/>
              <a:t> ประจำปี 2562 (</a:t>
            </a:r>
            <a:r>
              <a:rPr lang="th-TH" sz="1800" dirty="0" err="1" smtClean="0"/>
              <a:t>กรส</a:t>
            </a:r>
            <a:r>
              <a:rPr lang="th-TH" sz="1800" dirty="0" smtClean="0"/>
              <a:t>. 62)</a:t>
            </a:r>
          </a:p>
          <a:p>
            <a:r>
              <a:rPr lang="th-TH" sz="1800" dirty="0" smtClean="0"/>
              <a:t>วันอังคารที่ 18 ธันวาคม 2561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2277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90" y="5301208"/>
            <a:ext cx="2563620" cy="1442262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1832" y="1116"/>
            <a:ext cx="6072336" cy="576064"/>
          </a:xfrm>
          <a:prstGeom prst="round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ช่วงที่ 3 </a:t>
            </a:r>
            <a:r>
              <a:rPr lang="en-US" dirty="0"/>
              <a:t>Creative Workface </a:t>
            </a:r>
            <a:r>
              <a:rPr lang="th-TH" dirty="0"/>
              <a:t>(พ.ศ. 2570 - 2574)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40928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ยุคของทรัพยากรมนุษย์ที่มีความคิดสร้างสรรค์ในการสร้างมูลค่าเพิ่ม</a:t>
            </a:r>
            <a:br>
              <a:rPr lang="th-TH" dirty="0" smtClean="0"/>
            </a:br>
            <a:r>
              <a:rPr lang="th-TH" dirty="0" smtClean="0"/>
              <a:t>ให้แก่การทำงาน 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636912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สร้างความยั่งยืนด้านแรงงานสู่ความยั่งยืนในการดำรงชีวิต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497516"/>
            <a:ext cx="5865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การพัฒนาที่ยั่งยืนในกรอบของสหประชาชาติ (</a:t>
            </a:r>
            <a:r>
              <a:rPr lang="en-US" dirty="0" smtClean="0"/>
              <a:t>SDG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84759" y="4437112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เพื่อให้กำลังแรงงานมีทักษะด้าน </a:t>
            </a:r>
            <a:r>
              <a:rPr lang="en-US" dirty="0" smtClean="0"/>
              <a:t>STEM</a:t>
            </a:r>
            <a:r>
              <a:rPr lang="th-TH" dirty="0" smtClean="0"/>
              <a:t> มีความคิดสร้างสรรค์</a:t>
            </a:r>
          </a:p>
          <a:p>
            <a:pPr>
              <a:buClr>
                <a:srgbClr val="FF0000"/>
              </a:buClr>
            </a:pPr>
            <a:r>
              <a:rPr lang="th-TH" dirty="0" smtClean="0"/>
              <a:t>       และมีทักษะ </a:t>
            </a:r>
            <a:r>
              <a:rPr lang="en-US" dirty="0" smtClean="0"/>
              <a:t>R&amp;D</a:t>
            </a:r>
            <a:r>
              <a:rPr lang="th-TH" dirty="0" smtClean="0"/>
              <a:t> ในการสร้างมูลค่าเพิ่มให้แก่การทำงาน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98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40624"/>
            <a:ext cx="3579872" cy="3403634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3527376" y="16718"/>
            <a:ext cx="5616624" cy="576064"/>
          </a:xfrm>
          <a:prstGeom prst="round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ช่วงที่ 4 </a:t>
            </a:r>
            <a:r>
              <a:rPr lang="en-US" dirty="0"/>
              <a:t>Brain Power </a:t>
            </a:r>
            <a:r>
              <a:rPr lang="th-TH" dirty="0"/>
              <a:t>(พ.ศ. 2575 - 2579)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321" y="1556792"/>
            <a:ext cx="3812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2600" dirty="0" smtClean="0"/>
              <a:t>ยุคของสังคมการทำงานแห่งปัญญา</a:t>
            </a:r>
            <a:endParaRPr lang="th-TH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02321" y="2420888"/>
            <a:ext cx="5240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2600" dirty="0" smtClean="0"/>
              <a:t>เพิ่มจำนวนทรัพยากรมนุษย์ที่มีทักษะด้าน </a:t>
            </a:r>
            <a:r>
              <a:rPr lang="en-US" sz="2600" dirty="0" smtClean="0"/>
              <a:t>STEM</a:t>
            </a:r>
            <a:endParaRPr lang="th-TH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902321" y="3284984"/>
            <a:ext cx="80938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2600" dirty="0" smtClean="0"/>
              <a:t>เป็นทรัพยากรมนุษย์ที่สามารถใช้ความรู้ ความสามารถ และสติปัญญาในการทำงาน</a:t>
            </a:r>
            <a:endParaRPr lang="th-TH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902321" y="4077072"/>
            <a:ext cx="52229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2600" dirty="0" smtClean="0"/>
              <a:t>ประเทศสามารถหลุดพ้นจากกับดักรายได้ปานกลาง</a:t>
            </a: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15661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0" y="0"/>
            <a:ext cx="9144000" cy="7920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(ร่าง) แผนแม่บทด้านแรงงาน พ.ศ. 2560 - 2564</a:t>
            </a:r>
            <a:endParaRPr lang="th-TH" sz="3600" b="1" dirty="0"/>
          </a:p>
        </p:txBody>
      </p:sp>
      <p:sp>
        <p:nvSpPr>
          <p:cNvPr id="6" name="รูปหกเหลี่ยม 5"/>
          <p:cNvSpPr/>
          <p:nvPr/>
        </p:nvSpPr>
        <p:spPr>
          <a:xfrm>
            <a:off x="2843808" y="2456892"/>
            <a:ext cx="1979390" cy="1224136"/>
          </a:xfrm>
          <a:prstGeom prst="hexagon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ยุทธศาสตร์ที่ 1</a:t>
            </a:r>
            <a:endParaRPr lang="th-TH" sz="2400" dirty="0"/>
          </a:p>
        </p:txBody>
      </p:sp>
      <p:sp>
        <p:nvSpPr>
          <p:cNvPr id="7" name="รูปหกเหลี่ยม 6"/>
          <p:cNvSpPr/>
          <p:nvPr/>
        </p:nvSpPr>
        <p:spPr>
          <a:xfrm>
            <a:off x="4823198" y="2449674"/>
            <a:ext cx="1979390" cy="1224136"/>
          </a:xfrm>
          <a:prstGeom prst="hexagon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ยุทธศาสตร์ที่ 2</a:t>
            </a:r>
            <a:endParaRPr lang="th-TH" sz="2400" dirty="0"/>
          </a:p>
        </p:txBody>
      </p:sp>
      <p:sp>
        <p:nvSpPr>
          <p:cNvPr id="8" name="รูปหกเหลี่ยม 7"/>
          <p:cNvSpPr/>
          <p:nvPr/>
        </p:nvSpPr>
        <p:spPr>
          <a:xfrm>
            <a:off x="1438822" y="3681028"/>
            <a:ext cx="1979390" cy="1224136"/>
          </a:xfrm>
          <a:prstGeom prst="hexagon">
            <a:avLst/>
          </a:prstGeom>
          <a:solidFill>
            <a:srgbClr val="FF99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ยุทธศาสตร์ที่ 3</a:t>
            </a:r>
            <a:endParaRPr lang="th-TH" sz="2400" dirty="0"/>
          </a:p>
        </p:txBody>
      </p:sp>
      <p:sp>
        <p:nvSpPr>
          <p:cNvPr id="9" name="รูปหกเหลี่ยม 8"/>
          <p:cNvSpPr/>
          <p:nvPr/>
        </p:nvSpPr>
        <p:spPr>
          <a:xfrm>
            <a:off x="6191350" y="3681028"/>
            <a:ext cx="1979390" cy="1224136"/>
          </a:xfrm>
          <a:prstGeom prst="hexagon">
            <a:avLst/>
          </a:prstGeom>
          <a:solidFill>
            <a:srgbClr val="FF99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ยุทธศาสตร์ที่ 4</a:t>
            </a:r>
            <a:endParaRPr lang="th-TH" sz="2400" dirty="0"/>
          </a:p>
        </p:txBody>
      </p:sp>
      <p:sp>
        <p:nvSpPr>
          <p:cNvPr id="10" name="รูปหกเหลี่ยม 9"/>
          <p:cNvSpPr/>
          <p:nvPr/>
        </p:nvSpPr>
        <p:spPr>
          <a:xfrm>
            <a:off x="2816374" y="4892191"/>
            <a:ext cx="1979390" cy="1224136"/>
          </a:xfrm>
          <a:prstGeom prst="hexagon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ยุทธศาสตร์ที่ 5</a:t>
            </a:r>
            <a:endParaRPr lang="th-TH" sz="2400" dirty="0"/>
          </a:p>
        </p:txBody>
      </p:sp>
      <p:sp>
        <p:nvSpPr>
          <p:cNvPr id="11" name="รูปหกเหลี่ยม 10"/>
          <p:cNvSpPr/>
          <p:nvPr/>
        </p:nvSpPr>
        <p:spPr>
          <a:xfrm>
            <a:off x="4795764" y="4892191"/>
            <a:ext cx="1979390" cy="1224136"/>
          </a:xfrm>
          <a:prstGeom prst="hexagon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ยุทธศาสตร์ที่ 6</a:t>
            </a:r>
            <a:endParaRPr lang="th-TH" sz="2400" dirty="0"/>
          </a:p>
        </p:txBody>
      </p:sp>
      <p:sp>
        <p:nvSpPr>
          <p:cNvPr id="12" name="ห้าเหลี่ยมธรรมดา 11"/>
          <p:cNvSpPr/>
          <p:nvPr/>
        </p:nvSpPr>
        <p:spPr>
          <a:xfrm>
            <a:off x="107504" y="1340768"/>
            <a:ext cx="2428517" cy="1872208"/>
          </a:xfrm>
          <a:prstGeom prst="pentag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dirty="0" smtClean="0"/>
              <a:t>กรอบยุทธศาสตร์ </a:t>
            </a:r>
            <a:br>
              <a:rPr lang="th-TH" dirty="0" smtClean="0"/>
            </a:br>
            <a:r>
              <a:rPr lang="th-TH" dirty="0" smtClean="0"/>
              <a:t>6 ยุทธศาสตร์</a:t>
            </a:r>
            <a:endParaRPr lang="th-TH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33" y="3356992"/>
            <a:ext cx="2541061" cy="16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2087" y="242088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sz="2000" dirty="0" smtClean="0"/>
              <a:t>แรงงาน</a:t>
            </a:r>
            <a:r>
              <a:rPr lang="th-TH" sz="2000" dirty="0"/>
              <a:t>มีผลิตภาพ มีสมรรถนะได้มาตรฐาน มีทักษะฝีมือสามารถแข่งขันได้ในเวทีโลก</a:t>
            </a:r>
            <a:endParaRPr lang="en-US" sz="2000" dirty="0"/>
          </a:p>
          <a:p>
            <a:pPr marL="457200" indent="-457200">
              <a:buFont typeface="Wingdings" pitchFamily="2" charset="2"/>
              <a:buChar char="q"/>
            </a:pPr>
            <a:r>
              <a:rPr lang="th-TH" sz="2000" dirty="0" smtClean="0"/>
              <a:t>สถาน</a:t>
            </a:r>
            <a:r>
              <a:rPr lang="th-TH" sz="2000" dirty="0"/>
              <a:t>ประกอบการมีความพร้อมด้านแรงงานในการแข่งขันทางเศรษฐกิจ และมีความรับผิดชอบต่อสังคมด้านแรงงาน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(ร่าง) แผนแม่บทด้านแรงงาน พ.ศ. 2560 - 2564</a:t>
            </a:r>
            <a:endParaRPr lang="th-TH" sz="3200" b="1" dirty="0"/>
          </a:p>
        </p:txBody>
      </p:sp>
      <p:sp>
        <p:nvSpPr>
          <p:cNvPr id="7" name="ห้าเหลี่ยมธรรมดา 6"/>
          <p:cNvSpPr/>
          <p:nvPr/>
        </p:nvSpPr>
        <p:spPr>
          <a:xfrm>
            <a:off x="107504" y="980728"/>
            <a:ext cx="2016224" cy="1296144"/>
          </a:xfrm>
          <a:prstGeom prst="pentagon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pc="-80" dirty="0" smtClean="0"/>
              <a:t>ยุทธศาสตร์ที่ 1</a:t>
            </a:r>
            <a:endParaRPr lang="th-TH" sz="2000" b="1" spc="-80" dirty="0"/>
          </a:p>
        </p:txBody>
      </p:sp>
      <p:sp>
        <p:nvSpPr>
          <p:cNvPr id="10" name="แผนผังลำดับงาน: ข้อมูลที่เก็บอยู่ 9"/>
          <p:cNvSpPr/>
          <p:nvPr/>
        </p:nvSpPr>
        <p:spPr>
          <a:xfrm>
            <a:off x="2603798" y="980728"/>
            <a:ext cx="4320480" cy="1080120"/>
          </a:xfrm>
          <a:prstGeom prst="flowChartOnlineStorage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2891830" y="100057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การเพิ่มศักยภาพแรงงานและผู้ประกอบการเพื่อสร้างความเข้มแข็งทางเศรษฐกิจและแข่งขันได้อย่างยั่งยืน </a:t>
            </a:r>
          </a:p>
          <a:p>
            <a:endParaRPr lang="th-TH" sz="2000" dirty="0"/>
          </a:p>
        </p:txBody>
      </p:sp>
      <p:sp>
        <p:nvSpPr>
          <p:cNvPr id="12" name="ห้าเหลี่ยมธรรมดา 11"/>
          <p:cNvSpPr/>
          <p:nvPr/>
        </p:nvSpPr>
        <p:spPr>
          <a:xfrm>
            <a:off x="86916" y="3717032"/>
            <a:ext cx="2016224" cy="1296144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ยุทธศาสตร์ที่ 2</a:t>
            </a:r>
            <a:endParaRPr lang="th-TH" sz="2000" dirty="0"/>
          </a:p>
        </p:txBody>
      </p:sp>
      <p:sp>
        <p:nvSpPr>
          <p:cNvPr id="13" name="แผนผังลำดับงาน: ข้อมูลที่เก็บอยู่ 12"/>
          <p:cNvSpPr/>
          <p:nvPr/>
        </p:nvSpPr>
        <p:spPr>
          <a:xfrm>
            <a:off x="2603798" y="3933056"/>
            <a:ext cx="4320480" cy="1080120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819822" y="41191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การคุ้มครองและเสริมสร้างความมั่นคงและหลักประกันในการทำงานและคุณภาพชีวิตที่ดี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5373216"/>
            <a:ext cx="799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2000" dirty="0" smtClean="0"/>
              <a:t>แรงงาน</a:t>
            </a:r>
            <a:r>
              <a:rPr lang="th-TH" sz="2000" dirty="0"/>
              <a:t>ได้รับความคุ้มครองและสิทธิประโยชน์ตามกฎหมาย มีหลักประกันสังคมที่มั่นคงและมีคุณภาพชีวิตที่ดี</a:t>
            </a: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th-TH" sz="2000" dirty="0" smtClean="0"/>
              <a:t>กำลัง</a:t>
            </a:r>
            <a:r>
              <a:rPr lang="th-TH" sz="2000" dirty="0"/>
              <a:t>แรงงานได้รับความคุ้มครอง ขยายโอกาสการมีงานทำและมีทางเลือกในการประกอบอาชีพ</a:t>
            </a:r>
            <a:endParaRPr lang="en-US" sz="2000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3296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(ร่าง) แผนแม่บทด้านแรงงาน พ.ศ. 2560 - 2564</a:t>
            </a:r>
            <a:endParaRPr lang="th-TH" sz="3200" b="1" dirty="0"/>
          </a:p>
        </p:txBody>
      </p:sp>
      <p:sp>
        <p:nvSpPr>
          <p:cNvPr id="5" name="ห้าเหลี่ยมธรรมดา 4"/>
          <p:cNvSpPr/>
          <p:nvPr/>
        </p:nvSpPr>
        <p:spPr>
          <a:xfrm>
            <a:off x="107504" y="980728"/>
            <a:ext cx="2016224" cy="1296144"/>
          </a:xfrm>
          <a:prstGeom prst="pent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ยุทธศาสตร์ที่ 3</a:t>
            </a:r>
            <a:endParaRPr lang="th-TH" sz="2000" dirty="0"/>
          </a:p>
        </p:txBody>
      </p:sp>
      <p:sp>
        <p:nvSpPr>
          <p:cNvPr id="6" name="แผนผังลำดับงาน: ข้อมูลที่เก็บอยู่ 5"/>
          <p:cNvSpPr/>
          <p:nvPr/>
        </p:nvSpPr>
        <p:spPr>
          <a:xfrm>
            <a:off x="2483768" y="1228690"/>
            <a:ext cx="4320480" cy="720080"/>
          </a:xfrm>
          <a:prstGeom prst="flowChartOnlineStorage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583582" y="140464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/>
              <a:t>การบริหารจัดการด้านแรงงานระหว่างประเทศ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8434" y="2420887"/>
            <a:ext cx="7801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2000" dirty="0" smtClean="0"/>
              <a:t>การ</a:t>
            </a:r>
            <a:r>
              <a:rPr lang="th-TH" sz="2000" dirty="0"/>
              <a:t>บริหารจัดการด้านแรงงานระหว่างประเทศที่มีประสิทธิภาพ เกิดมูลค่าเพิ่มทางเศรษฐกิจและเป็นไปตามการดำเนินงานตาม</a:t>
            </a:r>
            <a:r>
              <a:rPr lang="th-TH" sz="2000" dirty="0" err="1"/>
              <a:t>พันธ</a:t>
            </a:r>
            <a:r>
              <a:rPr lang="th-TH" sz="2000" dirty="0"/>
              <a:t>กิจด้านแรงงานระหว่างประเทศ</a:t>
            </a: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th-TH" sz="2000" dirty="0" smtClean="0"/>
              <a:t>บริหาร</a:t>
            </a:r>
            <a:r>
              <a:rPr lang="th-TH" sz="2000" dirty="0"/>
              <a:t>จัดการด้านแรงงานระหว่างประเทศผู้รับและผู้ส่ง ที่มีประสิทธิภาพและการเกิด</a:t>
            </a:r>
            <a:r>
              <a:rPr lang="th-TH" sz="2000" dirty="0" smtClean="0"/>
              <a:t>มูลค่าเพิ่ม</a:t>
            </a:r>
            <a:br>
              <a:rPr lang="th-TH" sz="2000" dirty="0" smtClean="0"/>
            </a:br>
            <a:r>
              <a:rPr lang="th-TH" sz="2000" dirty="0" smtClean="0"/>
              <a:t>ทาง</a:t>
            </a:r>
            <a:r>
              <a:rPr lang="th-TH" sz="2000" dirty="0"/>
              <a:t>เศรษฐกิจ</a:t>
            </a: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th-TH" sz="2000" dirty="0" smtClean="0"/>
              <a:t>เพิ่ม</a:t>
            </a:r>
            <a:r>
              <a:rPr lang="th-TH" sz="2000" dirty="0"/>
              <a:t>ประสิทธิภาพในการบริหารจัดการแรงงานต่างด้าว ทั้งระบบลดปัญหาการใช้แรงงานต่าง</a:t>
            </a:r>
            <a:r>
              <a:rPr lang="th-TH" sz="2000" dirty="0" smtClean="0"/>
              <a:t>ด้าว</a:t>
            </a:r>
            <a:br>
              <a:rPr lang="th-TH" sz="2000" dirty="0" smtClean="0"/>
            </a:br>
            <a:r>
              <a:rPr lang="th-TH" sz="2000" dirty="0" smtClean="0"/>
              <a:t>ผิด</a:t>
            </a:r>
            <a:r>
              <a:rPr lang="th-TH" sz="2000" dirty="0"/>
              <a:t>กฎหมาย</a:t>
            </a:r>
            <a:endParaRPr lang="en-US" sz="2000" dirty="0"/>
          </a:p>
          <a:p>
            <a:endParaRPr lang="th-TH" sz="2000" dirty="0"/>
          </a:p>
        </p:txBody>
      </p:sp>
      <p:sp>
        <p:nvSpPr>
          <p:cNvPr id="9" name="ห้าเหลี่ยมธรรมดา 8"/>
          <p:cNvSpPr/>
          <p:nvPr/>
        </p:nvSpPr>
        <p:spPr>
          <a:xfrm>
            <a:off x="70322" y="4365104"/>
            <a:ext cx="2016224" cy="1296144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ยุทธศาสตร์ที่ 4</a:t>
            </a:r>
            <a:endParaRPr lang="th-TH" sz="2000" dirty="0"/>
          </a:p>
        </p:txBody>
      </p:sp>
      <p:sp>
        <p:nvSpPr>
          <p:cNvPr id="10" name="แผนผังลำดับงาน: ข้อมูลที่เก็บอยู่ 9"/>
          <p:cNvSpPr/>
          <p:nvPr/>
        </p:nvSpPr>
        <p:spPr>
          <a:xfrm>
            <a:off x="2483768" y="4509120"/>
            <a:ext cx="4320480" cy="720080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453691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การพัฒนา</a:t>
            </a:r>
            <a:r>
              <a:rPr lang="th-TH" sz="2000" dirty="0" err="1"/>
              <a:t>กลไล</a:t>
            </a:r>
            <a:r>
              <a:rPr lang="th-TH" sz="2000" dirty="0"/>
              <a:t>สร้างความสมดุลของตลาดแรงงาน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8434" y="5751512"/>
            <a:ext cx="5248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2000" dirty="0" smtClean="0"/>
              <a:t>ตลาดแรงงาน</a:t>
            </a:r>
            <a:r>
              <a:rPr lang="th-TH" sz="2000" dirty="0"/>
              <a:t>มีกำลังแรงงานที่เพียงพอทั้งเชิงปริมาณและเชิงคุณภาพ</a:t>
            </a: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th-TH" sz="2000" dirty="0" smtClean="0"/>
              <a:t>แรงงาน</a:t>
            </a:r>
            <a:r>
              <a:rPr lang="th-TH" sz="2000" dirty="0"/>
              <a:t>ได้รับการจ้างงานที่เหมาะสมและเป็นธรรม</a:t>
            </a:r>
            <a:endParaRPr lang="en-US" sz="2000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2129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0" y="0"/>
            <a:ext cx="9108951" cy="9087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(ร่าง) แผนแม่บทด้านแรงงาน พ.ศ. 2560 - 2564</a:t>
            </a:r>
            <a:endParaRPr lang="th-TH" sz="3200" b="1" dirty="0"/>
          </a:p>
        </p:txBody>
      </p:sp>
      <p:sp>
        <p:nvSpPr>
          <p:cNvPr id="5" name="ห้าเหลี่ยมธรรมดา 4"/>
          <p:cNvSpPr/>
          <p:nvPr/>
        </p:nvSpPr>
        <p:spPr>
          <a:xfrm>
            <a:off x="107504" y="980728"/>
            <a:ext cx="2016224" cy="1296144"/>
          </a:xfrm>
          <a:prstGeom prst="pentagon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ยุทธศาสตร์ที่ 5</a:t>
            </a:r>
            <a:endParaRPr lang="th-TH" sz="2000" dirty="0"/>
          </a:p>
        </p:txBody>
      </p:sp>
      <p:sp>
        <p:nvSpPr>
          <p:cNvPr id="6" name="แผนผังลำดับงาน: ข้อมูลที่เก็บอยู่ 5"/>
          <p:cNvSpPr/>
          <p:nvPr/>
        </p:nvSpPr>
        <p:spPr>
          <a:xfrm>
            <a:off x="2267744" y="1261210"/>
            <a:ext cx="5040560" cy="861774"/>
          </a:xfrm>
          <a:prstGeom prst="flowChartOnlineStorage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466243" y="135296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การบริหารจัดการองค์กรบุคลากรด้วยหลัก</a:t>
            </a:r>
            <a:r>
              <a:rPr lang="th-TH" sz="2000" dirty="0" smtClean="0"/>
              <a:t>ธรร</a:t>
            </a:r>
            <a:r>
              <a:rPr lang="th-TH" sz="2000" dirty="0" err="1" smtClean="0"/>
              <a:t>มาภิ</a:t>
            </a:r>
            <a:r>
              <a:rPr lang="th-TH" sz="2000" dirty="0"/>
              <a:t>บาลและเสริมสร้างการมีส่วนร่วมในองค์การ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492896"/>
            <a:ext cx="7632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2000" dirty="0" smtClean="0"/>
              <a:t>ปรับเปลี่ยน</a:t>
            </a:r>
            <a:r>
              <a:rPr lang="th-TH" sz="2000" dirty="0"/>
              <a:t>องค์กรให้มีระบบการบริหารจัดการที่มีประสิทธิภาพสูงทันสมัยคล่องตัว และมีธรร</a:t>
            </a:r>
            <a:r>
              <a:rPr lang="th-TH" sz="2000" dirty="0" err="1"/>
              <a:t>มาภิ</a:t>
            </a:r>
            <a:r>
              <a:rPr lang="th-TH" sz="2000" dirty="0"/>
              <a:t>บาลเป็นหน่วยงานต้นแบบ</a:t>
            </a: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th-TH" sz="2000" dirty="0" smtClean="0"/>
              <a:t>บุคลากร</a:t>
            </a:r>
            <a:r>
              <a:rPr lang="th-TH" sz="2000" dirty="0"/>
              <a:t>และภาคีเครือข่ายมีส่วนร่วมในการบริหารจัดการองค์กร</a:t>
            </a:r>
            <a:endParaRPr lang="en-US" sz="2000" dirty="0"/>
          </a:p>
          <a:p>
            <a:endParaRPr lang="th-TH" sz="2000" dirty="0"/>
          </a:p>
        </p:txBody>
      </p:sp>
      <p:sp>
        <p:nvSpPr>
          <p:cNvPr id="9" name="ห้าเหลี่ยมธรรมดา 8"/>
          <p:cNvSpPr/>
          <p:nvPr/>
        </p:nvSpPr>
        <p:spPr>
          <a:xfrm>
            <a:off x="107504" y="3816335"/>
            <a:ext cx="2016224" cy="1296144"/>
          </a:xfrm>
          <a:prstGeom prst="pentago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ยุทธศาสตร์ที่ 6</a:t>
            </a:r>
            <a:endParaRPr lang="th-TH" sz="2000" dirty="0"/>
          </a:p>
        </p:txBody>
      </p:sp>
      <p:sp>
        <p:nvSpPr>
          <p:cNvPr id="10" name="แผนผังลำดับงาน: ข้อมูลที่เก็บอยู่ 9"/>
          <p:cNvSpPr/>
          <p:nvPr/>
        </p:nvSpPr>
        <p:spPr>
          <a:xfrm>
            <a:off x="2466243" y="4033520"/>
            <a:ext cx="4680520" cy="861774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6283" y="41104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การพัฒนาเทคโนโลยีสารสนเทศเพื่อ</a:t>
            </a:r>
            <a:br>
              <a:rPr lang="th-TH" sz="2000" dirty="0" smtClean="0"/>
            </a:br>
            <a:r>
              <a:rPr lang="th-TH" sz="2000" dirty="0" err="1" smtClean="0"/>
              <a:t>บูรณา</a:t>
            </a:r>
            <a:r>
              <a:rPr lang="th-TH" sz="2000" dirty="0" smtClean="0"/>
              <a:t>การสารสนเทศที่ทันสมัยและมีเสถียรภาพ </a:t>
            </a:r>
            <a:endParaRPr lang="th-TH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537321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2000" dirty="0"/>
              <a:t>พัฒนาและยกระดับโครงสร้างพื้นฐาน ฐานข้อมูลและระบบสารสนเทศให้เกิดการเชื่อมโยงแลกเปลี่ยนและการบูร</a:t>
            </a:r>
            <a:r>
              <a:rPr lang="th-TH" sz="2000" dirty="0" err="1"/>
              <a:t>ณา</a:t>
            </a:r>
            <a:r>
              <a:rPr lang="th-TH" sz="2000" dirty="0"/>
              <a:t>การ เพื่อการเข้าถึงและการให้บริการอย่างมีคุณภาพ</a:t>
            </a:r>
            <a:endParaRPr lang="en-US" sz="2000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337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024" y="44624"/>
            <a:ext cx="9127976" cy="648072"/>
          </a:xfrm>
          <a:prstGeom prst="roundRect">
            <a:avLst/>
          </a:prstGeom>
          <a:solidFill>
            <a:srgbClr val="A5002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แผนเตรียมด้านกำลังคน กระทรวงแรงงาน</a:t>
            </a:r>
            <a:endParaRPr lang="th-TH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8642" y="141277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/>
              <a:t>การระดมสรรพกำลังด้านกำลังคน</a:t>
            </a:r>
            <a:r>
              <a:rPr lang="th-TH" dirty="0"/>
              <a:t> หมายถึง การรวบรวมกำลังคนทุกประเภทที่มี</a:t>
            </a:r>
            <a:r>
              <a:rPr lang="th-TH" spc="-60" dirty="0"/>
              <a:t>ความชำนาญในแต่ละสาขาอาชีพ ให้อยู่ในสภาพความพร้อมเพื่อเผชิญกับภาวะไม่ปกติ </a:t>
            </a:r>
            <a:r>
              <a:rPr lang="th-TH" dirty="0"/>
              <a:t>ทั้งนี้ รวมถึง การรวบรวมและการจัดส่ง</a:t>
            </a:r>
            <a:r>
              <a:rPr lang="th-TH" dirty="0" smtClean="0"/>
              <a:t>กำลังคน ที่</a:t>
            </a:r>
            <a:r>
              <a:rPr lang="th-TH" dirty="0"/>
              <a:t>ทหารมีความ</a:t>
            </a:r>
            <a:r>
              <a:rPr lang="th-TH" dirty="0" smtClean="0"/>
              <a:t>ต้องการ เพื่อ</a:t>
            </a:r>
            <a:r>
              <a:rPr lang="th-TH" dirty="0"/>
              <a:t>การสนับสนุนการสู้รบให้พร้อมอยู่เสมอ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642" y="3861048"/>
            <a:ext cx="79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ผู้เชี่ยวชาญพิเศษ</a:t>
            </a:r>
            <a:r>
              <a:rPr lang="th-TH" dirty="0"/>
              <a:t> หมายถึง บุคคลที่ประกอบอาชีพที่มีความสำคัญต่อกิจกรรมทาง</a:t>
            </a:r>
            <a:r>
              <a:rPr lang="th-TH" dirty="0" smtClean="0"/>
              <a:t>ทหาร และกิจกรรม</a:t>
            </a:r>
            <a:r>
              <a:rPr lang="th-TH" dirty="0" err="1" smtClean="0"/>
              <a:t>พลเรือน</a:t>
            </a:r>
            <a:r>
              <a:rPr lang="th-TH" dirty="0" smtClean="0"/>
              <a:t> </a:t>
            </a:r>
            <a:r>
              <a:rPr lang="th-TH" dirty="0"/>
              <a:t>และเป็นอาชีพที่ต้องมีความชำนาญพิเศษ ได้แก่ นักวิทยาศาสตร์ สถาปนิก </a:t>
            </a:r>
            <a:r>
              <a:rPr lang="th-TH" dirty="0" smtClean="0"/>
              <a:t>วิศวกร </a:t>
            </a:r>
            <a:r>
              <a:rPr lang="th-TH" dirty="0"/>
              <a:t>แพทย์ ผู้พิพากษา พนักงานอัยการ ช่างเหล็ก ช่างเชื่อม หรือช่างทุกประเภทที่มีความเกี่ยวเนื่องกัน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4907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024" y="44624"/>
            <a:ext cx="9127976" cy="648072"/>
          </a:xfrm>
          <a:prstGeom prst="roundRect">
            <a:avLst/>
          </a:prstGeom>
          <a:solidFill>
            <a:srgbClr val="A5002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แผนเตรียมด้านกำลังคน กระทรวงแรงงาน</a:t>
            </a:r>
            <a:endParaRPr lang="th-TH" sz="3600" b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0535" y="836712"/>
            <a:ext cx="5040560" cy="72008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อาชีพสำคัญต่อการเตรียมพร้อมด้านกำลังคน</a:t>
            </a:r>
            <a:endParaRPr lang="th-TH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971600" y="1817415"/>
            <a:ext cx="4536504" cy="57606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</a:rPr>
              <a:t>บุคลากรด้านการแพทย์และสาธารณสุข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403648" y="2393479"/>
            <a:ext cx="4536504" cy="57606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</a:rPr>
              <a:t>บุคลากรด้านเทคโนโลยีสารสนเทศและการสื่อสาร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691680" y="2969543"/>
            <a:ext cx="4536504" cy="504056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</a:rPr>
              <a:t>บุคลากรด้านคมนาคม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979712" y="3473599"/>
            <a:ext cx="4536504" cy="50405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</a:rPr>
              <a:t>บุคลากรด้านแรงงาน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311760" y="3995539"/>
            <a:ext cx="4536504" cy="504056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บุคลากรด้านภาษา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2550815" y="4499595"/>
            <a:ext cx="4536504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</a:rPr>
              <a:t>บุคลากรด้านนิวเคลียร์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802843" y="5003651"/>
            <a:ext cx="453650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</a:rPr>
              <a:t>บุคลากรด้านกฎหมาย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088035" y="5507707"/>
            <a:ext cx="4536504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</a:rPr>
              <a:t>นักโปรแกรมคอมพิวเตอร์ (</a:t>
            </a:r>
            <a:r>
              <a:rPr lang="en-US" sz="2400" dirty="0" smtClean="0">
                <a:solidFill>
                  <a:schemeClr val="bg1"/>
                </a:solidFill>
              </a:rPr>
              <a:t>Hacker</a:t>
            </a:r>
            <a:r>
              <a:rPr lang="th-TH" sz="2400" dirty="0" smtClean="0">
                <a:solidFill>
                  <a:schemeClr val="bg1"/>
                </a:solidFill>
              </a:rPr>
              <a:t>)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347864" y="6021288"/>
            <a:ext cx="4536504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นักบิน จากกรมการบิน</a:t>
            </a:r>
            <a:r>
              <a:rPr lang="th-TH" sz="2400" dirty="0" err="1" smtClean="0"/>
              <a:t>พลเรือน</a:t>
            </a:r>
            <a:endParaRPr lang="th-TH" sz="2400" dirty="0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844515" cy="792088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13" y="2770262"/>
            <a:ext cx="2478426" cy="140667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" y="4634648"/>
            <a:ext cx="2448272" cy="1726522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" y="2853667"/>
            <a:ext cx="1372171" cy="137217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57" y="4994126"/>
            <a:ext cx="1474176" cy="10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024" y="44624"/>
            <a:ext cx="9127976" cy="648072"/>
          </a:xfrm>
          <a:prstGeom prst="roundRect">
            <a:avLst/>
          </a:prstGeom>
          <a:solidFill>
            <a:srgbClr val="A5002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แผนเตรียมด้านกำลังคน กระทรวงแรงงาน</a:t>
            </a:r>
            <a:endParaRPr lang="th-TH" sz="3600" b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6024" y="999431"/>
            <a:ext cx="5976664" cy="504056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การจัดทำแผนเตรียมพร้อมด้านกำลังคนกระทรวงแรงงาน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70080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400" dirty="0"/>
              <a:t>พ.ศ. 2542 เตรียมพร้อมด้านกำลังคน</a:t>
            </a:r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dirty="0" smtClean="0"/>
              <a:t>พ.ศ. </a:t>
            </a:r>
            <a:r>
              <a:rPr lang="th-TH" sz="2400" dirty="0"/>
              <a:t>2544 (ร่าง) แผนเตรียมพร้อมด้านกำลังคน กระทรวงแรงงาน</a:t>
            </a:r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th-TH" sz="2400" dirty="0" smtClean="0"/>
              <a:t>พ.ศ. </a:t>
            </a:r>
            <a:r>
              <a:rPr lang="th-TH" sz="2400" dirty="0"/>
              <a:t>2560 แผนเตรียมพร้อมด้านกำลังคนกระทรวงแรงงาน</a:t>
            </a:r>
            <a:endParaRPr lang="en-US" sz="2400" dirty="0"/>
          </a:p>
          <a:p>
            <a:endParaRPr lang="th-TH" sz="2400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6024" y="3356992"/>
            <a:ext cx="2988332" cy="504056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ขั้นตอนการจัดทำแผน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149080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/>
              <a:t> </a:t>
            </a:r>
            <a:r>
              <a:rPr lang="th-TH" sz="2000" dirty="0"/>
              <a:t>ยกร่างแผนเตรียมด้านกำลังคน กระทรวงแรงงาน 2560</a:t>
            </a: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/>
              <a:t> </a:t>
            </a:r>
            <a:r>
              <a:rPr lang="th-TH" sz="2000" dirty="0"/>
              <a:t>7 เมษายน 2560 ร่วมหารือกับผู้แทนกรมการสรรพกำลังกลาโหมเกี่ยวกับแนวทางการจัดทำแผน</a:t>
            </a: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/>
              <a:t> </a:t>
            </a:r>
            <a:r>
              <a:rPr lang="th-TH" sz="2000" dirty="0"/>
              <a:t>แต่งตั้งคณะทำงานจัดทำแผนเตรียมพร้อมด้านกำลังคน กระทรวงแรงงาน (21 มิถุนายน 2560)</a:t>
            </a: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/>
              <a:t> </a:t>
            </a:r>
            <a:r>
              <a:rPr lang="th-TH" sz="2000" dirty="0"/>
              <a:t>7 กรกฎาคม 2561 ประชุมเพื่อปรับปรุง (ร่าง) แผนฯ โดยเชิญผู้แทนกรมการสรรพกำลังกลาโหม ร่วมพิจารณาปรับปรุงแผนฯ </a:t>
            </a: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/>
              <a:t> </a:t>
            </a:r>
            <a:r>
              <a:rPr lang="th-TH" sz="2000" dirty="0"/>
              <a:t>13 กุมภาพันธ์ 2561 ดำเนินการปรับปรุงแผนแล้วเสร็จ นำส่งกรมการสรรพกำลังกลาโหม โดยปลัดกระทรวงเป็นผู้ลงนาม</a:t>
            </a:r>
          </a:p>
        </p:txBody>
      </p:sp>
    </p:spTree>
    <p:extLst>
      <p:ext uri="{BB962C8B-B14F-4D97-AF65-F5344CB8AC3E}">
        <p14:creationId xmlns:p14="http://schemas.microsoft.com/office/powerpoint/2010/main" val="34174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024" y="44624"/>
            <a:ext cx="9127976" cy="648072"/>
          </a:xfrm>
          <a:prstGeom prst="roundRect">
            <a:avLst/>
          </a:prstGeom>
          <a:solidFill>
            <a:srgbClr val="A5002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แผนเตรียมด้านกำลังคน กระทรวงแรงงาน</a:t>
            </a:r>
            <a:endParaRPr lang="th-TH" sz="3600" b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51520" y="980728"/>
            <a:ext cx="2376264" cy="576064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สาระสำคัญของแผน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/>
              <a:t>ประกอบด้วย</a:t>
            </a:r>
          </a:p>
          <a:p>
            <a:pPr algn="thaiDist"/>
            <a:r>
              <a:rPr lang="th-TH" sz="2000" b="1" u="sng" dirty="0"/>
              <a:t>วิสัยทัศน์</a:t>
            </a:r>
            <a:endParaRPr lang="en-US" sz="2000" u="sng" dirty="0"/>
          </a:p>
          <a:p>
            <a:pPr algn="thaiDist"/>
            <a:r>
              <a:rPr lang="th-TH" sz="2000" dirty="0" smtClean="0"/>
              <a:t>	หน่วย</a:t>
            </a:r>
            <a:r>
              <a:rPr lang="th-TH" sz="2000" dirty="0"/>
              <a:t>เตรียมความพร้อม และสนับสนุนด้านกำลังคนที่มีความเชี่ยวชาญพิเศษของภาครัฐ รัฐวิสาหกิจ เอกชนและทุกภาคส่วน ให้กับทางทหาร</a:t>
            </a:r>
            <a:endParaRPr lang="en-US" sz="2000" dirty="0"/>
          </a:p>
          <a:p>
            <a:pPr algn="thaiDist"/>
            <a:r>
              <a:rPr lang="th-TH" sz="2000" b="1" u="sng" dirty="0" smtClean="0"/>
              <a:t>วัตถุประสงค์</a:t>
            </a:r>
            <a:endParaRPr lang="en-US" sz="2000" u="sng" dirty="0"/>
          </a:p>
          <a:p>
            <a:pPr algn="thaiDist"/>
            <a:r>
              <a:rPr lang="th-TH" sz="2000" dirty="0" smtClean="0"/>
              <a:t>	เพื่อ</a:t>
            </a:r>
            <a:r>
              <a:rPr lang="th-TH" sz="2000" dirty="0"/>
              <a:t>เตรียมพร้อมด้านกำลังคนที่มีประสิทธิภาพและมีขีดความสามารถ พร้อมสนับสนุนการปฏิบัติในการป้องกันประเทศของฝ่ายทหารตั้งแต่ภาวะปกติ เพื่อตอบสนองให้ทันกับสถานการณ์ในภาวะไม่ปกติตามที่ทหารร้องขอ</a:t>
            </a:r>
            <a:endParaRPr lang="en-US" sz="2000" dirty="0"/>
          </a:p>
          <a:p>
            <a:pPr algn="thaiDist"/>
            <a:r>
              <a:rPr lang="th-TH" sz="2000" b="1" u="sng" dirty="0" smtClean="0"/>
              <a:t>เป้าหมาย</a:t>
            </a:r>
            <a:endParaRPr lang="en-US" sz="2000" u="sng" dirty="0"/>
          </a:p>
          <a:p>
            <a:pPr algn="thaiDist"/>
            <a:r>
              <a:rPr lang="th-TH" sz="2000" dirty="0" smtClean="0"/>
              <a:t>	1</a:t>
            </a:r>
            <a:r>
              <a:rPr lang="th-TH" sz="2000" dirty="0"/>
              <a:t>. จัดตั้งศูนย์กาเตรียมพร้อมด้านกำลังคนทั้งส่วนกลาง และส่วนภูมิภาค ซักซ้อมและร่วมฝึกปฏิบัติ</a:t>
            </a:r>
            <a:endParaRPr lang="en-US" sz="2000" dirty="0"/>
          </a:p>
          <a:p>
            <a:pPr algn="thaiDist"/>
            <a:r>
              <a:rPr lang="th-TH" sz="2000" dirty="0" smtClean="0"/>
              <a:t>	2</a:t>
            </a:r>
            <a:r>
              <a:rPr lang="th-TH" sz="2000" dirty="0"/>
              <a:t>. </a:t>
            </a:r>
            <a:r>
              <a:rPr lang="th-TH" sz="2000" spc="-20" dirty="0"/>
              <a:t>จัดทำระบบฐานข้อมูลทรัพยากรด้านกำลังคนทั้งภาครัฐ รัฐวิสาหกิจ เอกชน และทุกภาคส่วนให้เป็นปัจจุบัน</a:t>
            </a:r>
            <a:endParaRPr lang="en-US" sz="2000" spc="-20" dirty="0"/>
          </a:p>
          <a:p>
            <a:pPr algn="thaiDist"/>
            <a:r>
              <a:rPr lang="th-TH" sz="2000" dirty="0" smtClean="0"/>
              <a:t>	3</a:t>
            </a:r>
            <a:r>
              <a:rPr lang="th-TH" sz="2000" dirty="0"/>
              <a:t>. พัฒนาทักษะฝีมิในสาขาอาชีพต่าง ๆ และการจัดเก็บข้อมูล</a:t>
            </a:r>
            <a:endParaRPr lang="en-US" sz="2000" dirty="0"/>
          </a:p>
          <a:p>
            <a:pPr algn="thaiDist"/>
            <a:r>
              <a:rPr lang="th-TH" sz="2000" dirty="0" smtClean="0"/>
              <a:t>	4</a:t>
            </a:r>
            <a:r>
              <a:rPr lang="th-TH" sz="2000" dirty="0"/>
              <a:t>. กำหนดแนวทางการปฏิบัติในการระดมทรัพยากรกำลังคน</a:t>
            </a:r>
            <a:endParaRPr lang="en-US" sz="2000" dirty="0"/>
          </a:p>
          <a:p>
            <a:pPr algn="thaiDist"/>
            <a:r>
              <a:rPr lang="th-TH" sz="2000" dirty="0" smtClean="0"/>
              <a:t>	5</a:t>
            </a:r>
            <a:r>
              <a:rPr lang="th-TH" sz="2000" dirty="0"/>
              <a:t>. กำหนดแนวทางการดำเนินการเกี่ยวกับสิทธิประโยชน์</a:t>
            </a:r>
            <a:endParaRPr lang="en-US" sz="2000" dirty="0"/>
          </a:p>
          <a:p>
            <a:pPr algn="thaiDist"/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2280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924944"/>
            <a:ext cx="4780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Productive Manpower</a:t>
            </a:r>
            <a:endParaRPr lang="th-TH" b="1" dirty="0" smtClean="0"/>
          </a:p>
          <a:p>
            <a:pPr algn="ctr"/>
            <a:r>
              <a:rPr lang="th-TH" b="1" dirty="0" smtClean="0"/>
              <a:t>แรงงานมีศักยภาพสูง และมีคุณภาพชีวิตที่ดี</a:t>
            </a:r>
            <a:endParaRPr lang="th-TH" b="1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4786"/>
            <a:ext cx="7416823" cy="66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024" y="44624"/>
            <a:ext cx="9127976" cy="648072"/>
          </a:xfrm>
          <a:prstGeom prst="roundRect">
            <a:avLst/>
          </a:prstGeom>
          <a:solidFill>
            <a:srgbClr val="A5002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แผนเตรียมด้านกำลังคน กระทรวงแรงงาน</a:t>
            </a:r>
            <a:endParaRPr lang="th-TH" sz="3600" b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6024" y="908720"/>
            <a:ext cx="2808312" cy="504056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แนวทางดำเนินการ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677591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Font typeface="Wingdings" pitchFamily="2" charset="2"/>
              <a:buChar char="q"/>
            </a:pPr>
            <a:r>
              <a:rPr lang="th-TH" sz="2400" dirty="0" smtClean="0"/>
              <a:t>กำหนด</a:t>
            </a:r>
            <a:r>
              <a:rPr lang="th-TH" sz="2400" dirty="0"/>
              <a:t>อาชีพที่จำเป็นต่อการเตรียมพร้อม </a:t>
            </a:r>
            <a:r>
              <a:rPr lang="th-TH" sz="2400" dirty="0" smtClean="0"/>
              <a:t>อาชีพ</a:t>
            </a:r>
            <a:r>
              <a:rPr lang="th-TH" sz="2400" dirty="0"/>
              <a:t>ที่มีความสำคัญต่อการปฏิบัติการทาง</a:t>
            </a:r>
            <a:r>
              <a:rPr lang="th-TH" sz="2400" dirty="0" smtClean="0"/>
              <a:t>ทหาร</a:t>
            </a:r>
            <a:br>
              <a:rPr lang="th-TH" sz="2400" dirty="0" smtClean="0"/>
            </a:br>
            <a:r>
              <a:rPr lang="th-TH" sz="2400" dirty="0" smtClean="0"/>
              <a:t>ใน</a:t>
            </a:r>
            <a:r>
              <a:rPr lang="th-TH" sz="2400" dirty="0"/>
              <a:t>ภาวะไม่ปกติ เป็นอาชีพที่ต้องมีความเชี่ยวชาญพิเศษเฉพาะด้าน </a:t>
            </a:r>
            <a:endParaRPr lang="en-US" sz="2400" dirty="0"/>
          </a:p>
          <a:p>
            <a:pPr marL="457200" indent="-457200" algn="thaiDist">
              <a:buFont typeface="Wingdings" pitchFamily="2" charset="2"/>
              <a:buChar char="q"/>
            </a:pPr>
            <a:r>
              <a:rPr lang="th-TH" sz="2400" dirty="0" smtClean="0"/>
              <a:t>การ</a:t>
            </a:r>
            <a:r>
              <a:rPr lang="th-TH" sz="2400" dirty="0"/>
              <a:t>จัดตั้งคณะกรรมการ</a:t>
            </a:r>
            <a:r>
              <a:rPr lang="th-TH" sz="2400" dirty="0" err="1"/>
              <a:t>บูรณา</a:t>
            </a:r>
            <a:r>
              <a:rPr lang="th-TH" sz="2400" dirty="0"/>
              <a:t>การเตรียมพร้อมด้านกำลังคน</a:t>
            </a:r>
            <a:endParaRPr lang="en-US" sz="2400" dirty="0"/>
          </a:p>
          <a:p>
            <a:pPr marL="457200" indent="-457200" algn="thaiDist">
              <a:buFont typeface="Wingdings" pitchFamily="2" charset="2"/>
              <a:buChar char="q"/>
            </a:pPr>
            <a:r>
              <a:rPr lang="th-TH" sz="2400" dirty="0" smtClean="0"/>
              <a:t>การ</a:t>
            </a:r>
            <a:r>
              <a:rPr lang="th-TH" sz="2400" dirty="0"/>
              <a:t>จัดตั้งศูนย์อำนวยการเตรียมพร้อมด้านกำลังคน กระทรวงแรงงาน (ส่วนกลาง)</a:t>
            </a:r>
            <a:endParaRPr lang="en-US" sz="2400" dirty="0"/>
          </a:p>
          <a:p>
            <a:pPr marL="457200" indent="-457200" algn="thaiDist">
              <a:buFont typeface="Wingdings" pitchFamily="2" charset="2"/>
              <a:buChar char="q"/>
            </a:pPr>
            <a:r>
              <a:rPr lang="th-TH" sz="2400" dirty="0" smtClean="0"/>
              <a:t>การ</a:t>
            </a:r>
            <a:r>
              <a:rPr lang="th-TH" sz="2400" dirty="0"/>
              <a:t>จัดตั้งศูนย์ประสานการปฏิบัติการเตรียมพร้อมด้านกำลังคน (จังหวัด)</a:t>
            </a:r>
            <a:endParaRPr lang="en-US" sz="2400" dirty="0"/>
          </a:p>
          <a:p>
            <a:pPr algn="thaiDist"/>
            <a:endParaRPr lang="th-TH" sz="2400" dirty="0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0" y="4113076"/>
            <a:ext cx="5104954" cy="504056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การปฏิบัติตามแผนเตรียมพร้อมด้านกำลังคน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86916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/>
              <a:t>แบ่งเป็น 2 ส่วน</a:t>
            </a:r>
          </a:p>
          <a:p>
            <a:pPr marL="457200" indent="-457200" algn="thaiDist">
              <a:buFont typeface="Wingdings" pitchFamily="2" charset="2"/>
              <a:buChar char="q"/>
            </a:pPr>
            <a:r>
              <a:rPr lang="th-TH" dirty="0" smtClean="0"/>
              <a:t>ขั้นการปฏิบัติในภาวะปกติ</a:t>
            </a:r>
          </a:p>
          <a:p>
            <a:pPr marL="457200" indent="-457200" algn="thaiDist">
              <a:buFont typeface="Wingdings" pitchFamily="2" charset="2"/>
              <a:buChar char="q"/>
            </a:pPr>
            <a:r>
              <a:rPr lang="th-TH" dirty="0" smtClean="0"/>
              <a:t>ขั้นการปฏิบัติในภาวะไม่ปกติ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58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024" y="44624"/>
            <a:ext cx="9127976" cy="648072"/>
          </a:xfrm>
          <a:prstGeom prst="roundRect">
            <a:avLst/>
          </a:prstGeom>
          <a:solidFill>
            <a:srgbClr val="A5002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แผนเตรียมด้านกำลังคน กระทรวงแรงงาน</a:t>
            </a:r>
            <a:endParaRPr lang="th-TH" sz="3600" b="1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0898"/>
            <a:ext cx="9144000" cy="5474486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46931" y="764704"/>
            <a:ext cx="5104954" cy="504056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การปฏิบัติตามแผนเตรียมพร้อมด้านกำลังคน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024" y="44624"/>
            <a:ext cx="9127976" cy="648072"/>
          </a:xfrm>
          <a:prstGeom prst="roundRect">
            <a:avLst/>
          </a:prstGeom>
          <a:solidFill>
            <a:srgbClr val="A5002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แผนเตรียมด้านกำลังคน กระทรวงแรงงาน</a:t>
            </a:r>
            <a:endParaRPr lang="th-TH" sz="3600" b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6931" y="764704"/>
            <a:ext cx="5104954" cy="504056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การปฏิบัติตามแผนเตรียมพร้อมด้านกำลังคน</a:t>
            </a:r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024" y="44624"/>
            <a:ext cx="9127976" cy="648072"/>
          </a:xfrm>
          <a:prstGeom prst="roundRect">
            <a:avLst/>
          </a:prstGeom>
          <a:solidFill>
            <a:srgbClr val="A5002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แผนเตรียมด้านกำลังคน กระทรวงแรงงาน</a:t>
            </a:r>
            <a:endParaRPr lang="th-TH" sz="3600" b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6931" y="764704"/>
            <a:ext cx="3444949" cy="504056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แนวทางการประสานงาน</a:t>
            </a:r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" b="39028"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sz="quarter" idx="13"/>
          </p:nvPr>
        </p:nvSpPr>
        <p:spPr>
          <a:xfrm>
            <a:off x="3347864" y="2420888"/>
            <a:ext cx="2707406" cy="1245880"/>
          </a:xfrm>
        </p:spPr>
        <p:txBody>
          <a:bodyPr>
            <a:normAutofit/>
          </a:bodyPr>
          <a:lstStyle/>
          <a:p>
            <a:r>
              <a:rPr lang="th-TH" sz="6000" dirty="0" smtClean="0">
                <a:cs typeface="+mn-cs"/>
              </a:rPr>
              <a:t>ขอบคุณค่ะ</a:t>
            </a:r>
            <a:endParaRPr lang="th-TH" sz="6000" dirty="0">
              <a:cs typeface="+mn-cs"/>
            </a:endParaRPr>
          </a:p>
        </p:txBody>
      </p:sp>
      <p:pic>
        <p:nvPicPr>
          <p:cNvPr id="1028" name="Picture 4" descr="C:\Users\User\Desktop\New folder\Untitled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40768"/>
            <a:ext cx="85725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5496" y="35913"/>
            <a:ext cx="9108504" cy="7287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359422" y="107922"/>
            <a:ext cx="6425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/>
              <a:t>วิกฤตแรงงานไทยและการเตรียมพร้อมด้านกำลังคน</a:t>
            </a:r>
            <a:endParaRPr lang="th-TH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2633" y="1357561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 smtClean="0">
                <a:solidFill>
                  <a:srgbClr val="CC66FF"/>
                </a:solidFill>
                <a:cs typeface="+mj-cs"/>
              </a:rPr>
              <a:t>กระทรวงแรงงาน </a:t>
            </a:r>
            <a:r>
              <a:rPr lang="en-US" b="1" dirty="0" smtClean="0">
                <a:solidFill>
                  <a:srgbClr val="CC66FF"/>
                </a:solidFill>
                <a:cs typeface="+mj-cs"/>
              </a:rPr>
              <a:t>: </a:t>
            </a:r>
            <a:r>
              <a:rPr lang="th-TH" b="1" dirty="0" smtClean="0">
                <a:solidFill>
                  <a:srgbClr val="CC66FF"/>
                </a:solidFill>
                <a:cs typeface="+mj-cs"/>
              </a:rPr>
              <a:t>แรงงานมีศักยภาพสูง และคุณภาพชีวิตที่ดี</a:t>
            </a:r>
          </a:p>
          <a:p>
            <a:pPr algn="thaiDist"/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thaiDist">
              <a:buFont typeface="Wingdings" pitchFamily="2" charset="2"/>
              <a:buChar char="q"/>
            </a:pPr>
            <a:r>
              <a:rPr lang="th-TH" sz="2000" dirty="0"/>
              <a:t>การเพิ่มศักยภาพแรงงาน และผู้ประกอบการ ให้พร้อมรับกับสถานการณ์ที่เปลี่ยนแปลง และให้สอดคล้อง</a:t>
            </a:r>
            <a:r>
              <a:rPr lang="th-TH" sz="2000" dirty="0" smtClean="0"/>
              <a:t>กับ</a:t>
            </a:r>
            <a:br>
              <a:rPr lang="th-TH" sz="2000" dirty="0" smtClean="0"/>
            </a:br>
            <a:r>
              <a:rPr lang="th-TH" sz="2000" dirty="0" smtClean="0"/>
              <a:t>ทิศ</a:t>
            </a:r>
            <a:r>
              <a:rPr lang="th-TH" sz="2000" dirty="0"/>
              <a:t>ทางการพัฒนาของประเทศ</a:t>
            </a:r>
            <a:endParaRPr lang="en-US" sz="2000" dirty="0"/>
          </a:p>
          <a:p>
            <a:pPr marL="342900" lvl="0" indent="-342900" algn="thaiDist">
              <a:buFont typeface="Wingdings" pitchFamily="2" charset="2"/>
              <a:buChar char="q"/>
            </a:pPr>
            <a:r>
              <a:rPr lang="th-TH" sz="2000" dirty="0"/>
              <a:t>คุ้มครองและส่งเสริมให้แรงงานมีความมั่นคงในการทำงาน มีหลักประกัน และมีคุณภาพชีวิตที่ดีพัฒนากระทรวง ให้เป็นองค์กรธรร</a:t>
            </a:r>
            <a:r>
              <a:rPr lang="th-TH" sz="2000" dirty="0" err="1" smtClean="0"/>
              <a:t>มาภิ</a:t>
            </a:r>
            <a:r>
              <a:rPr lang="th-TH" sz="2000" dirty="0"/>
              <a:t>บาล	</a:t>
            </a:r>
            <a:endParaRPr lang="en-US" sz="2000" dirty="0"/>
          </a:p>
          <a:p>
            <a:pPr marL="342900" lvl="0" indent="-342900" algn="thaiDist">
              <a:buFont typeface="Wingdings" pitchFamily="2" charset="2"/>
              <a:buChar char="q"/>
            </a:pPr>
            <a:r>
              <a:rPr lang="th-TH" sz="2000" dirty="0"/>
              <a:t>พัฒนาระบบเทคโนโลยีสารสนเทศและการสื่อสารอย่าง</a:t>
            </a:r>
            <a:r>
              <a:rPr lang="th-TH" sz="2000" dirty="0" err="1"/>
              <a:t>บูรณา</a:t>
            </a:r>
            <a:r>
              <a:rPr lang="th-TH" sz="2000" dirty="0"/>
              <a:t>การ เพื่อการบริหารจัดการ และให้บริการอย่างมีประสิทธิภาพ</a:t>
            </a:r>
            <a:endParaRPr lang="en-US" sz="2000" dirty="0"/>
          </a:p>
          <a:p>
            <a:pPr marL="342900" lvl="0" indent="-342900" algn="thaiDist">
              <a:buFont typeface="Wingdings" pitchFamily="2" charset="2"/>
              <a:buChar char="q"/>
            </a:pPr>
            <a:r>
              <a:rPr lang="th-TH" sz="2000" dirty="0"/>
              <a:t>ส่งเสริมความร่วมมือด้านแรงงานระหว่างประเทศ</a:t>
            </a:r>
            <a:endParaRPr lang="en-US" sz="2000" dirty="0"/>
          </a:p>
          <a:p>
            <a:pPr algn="thaiDist"/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ตัวเชื่อมต่อตรง 49"/>
          <p:cNvCxnSpPr/>
          <p:nvPr/>
        </p:nvCxnSpPr>
        <p:spPr>
          <a:xfrm>
            <a:off x="2107804" y="2671242"/>
            <a:ext cx="0" cy="2412000"/>
          </a:xfrm>
          <a:prstGeom prst="line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>
            <a:off x="1691680" y="2667422"/>
            <a:ext cx="0" cy="1296000"/>
          </a:xfrm>
          <a:prstGeom prst="line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7092280" y="1936622"/>
            <a:ext cx="0" cy="11880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4067944" y="1936622"/>
            <a:ext cx="0" cy="11880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0" y="35913"/>
            <a:ext cx="9129490" cy="7287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359422" y="107922"/>
            <a:ext cx="6425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/>
              <a:t>วิกฤตแรงงานไทยและการเตรียมพร้อมด้านกำลังคน</a:t>
            </a:r>
            <a:endParaRPr lang="th-TH" sz="3200" b="1" dirty="0"/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2123728" y="1052736"/>
            <a:ext cx="5400600" cy="576064"/>
          </a:xfrm>
          <a:prstGeom prst="roundRect">
            <a:avLst/>
          </a:prstGeom>
          <a:solidFill>
            <a:srgbClr val="6600CC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กระทรวงแรงงาน</a:t>
            </a:r>
            <a:endParaRPr lang="th-TH" sz="3200" b="1" dirty="0"/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59110" y="2222029"/>
            <a:ext cx="2685282" cy="43204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สำนักงานปลัดกระทรวงแรงงาน</a:t>
            </a:r>
            <a:endParaRPr lang="th-TH" sz="2000" dirty="0"/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3294186" y="2239194"/>
            <a:ext cx="2685282" cy="432048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กรมการจัดหางาน</a:t>
            </a:r>
            <a:endParaRPr lang="th-TH" sz="2000" dirty="0"/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6423222" y="2235374"/>
            <a:ext cx="2685282" cy="4320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bg1"/>
                </a:solidFill>
              </a:rPr>
              <a:t>กรมพัฒนาฝีมือแรงงาน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3242320" y="3124622"/>
            <a:ext cx="2926487" cy="432048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กรมสวัสดิการและคุ้มครองแรงงาน</a:t>
            </a:r>
            <a:endParaRPr lang="th-TH" sz="2000" dirty="0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444208" y="3124622"/>
            <a:ext cx="2685282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สำนักงานประกันสังคม</a:t>
            </a:r>
            <a:endParaRPr lang="th-TH" sz="2000" dirty="0"/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37009" y="3968824"/>
            <a:ext cx="3600400" cy="504056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สำนักงานแรงงานในต่างประเทศ 12 ประเทศ</a:t>
            </a:r>
            <a:endParaRPr lang="th-TH" sz="2000" dirty="0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37009" y="5107632"/>
            <a:ext cx="3600400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สำนักงานแรงงานจังหวัด 76 จังหวัด</a:t>
            </a:r>
            <a:endParaRPr lang="th-TH" sz="2000" dirty="0"/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4427984" y="4472880"/>
            <a:ext cx="2664296" cy="39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/>
              <a:t>เครือข่ายอาสาสมัครแรงงาน 76 จังหวัด</a:t>
            </a:r>
            <a:endParaRPr lang="th-TH" sz="1800" dirty="0"/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4427984" y="5219836"/>
            <a:ext cx="2284029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/>
              <a:t>บัณฑิตแรงงาน </a:t>
            </a:r>
          </a:p>
          <a:p>
            <a:pPr algn="ctr"/>
            <a:r>
              <a:rPr lang="th-TH" sz="1800" dirty="0" smtClean="0"/>
              <a:t>4 อำเภอ จ.สงขลาและ 3 จังหวัดชายแดนใต้</a:t>
            </a:r>
            <a:endParaRPr lang="th-TH" sz="1800" dirty="0"/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4427983" y="6309320"/>
            <a:ext cx="2284029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/>
              <a:t>ศูนย์บริการร่วมกระทรวงแรงงาน</a:t>
            </a:r>
            <a:endParaRPr lang="th-TH" sz="1800" dirty="0"/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59110" y="3238393"/>
            <a:ext cx="2475680" cy="3812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/>
              <a:t>เครือข่ายอาสาสมัครแรงงาน กทม.</a:t>
            </a:r>
            <a:endParaRPr lang="th-TH" sz="1800" dirty="0"/>
          </a:p>
        </p:txBody>
      </p:sp>
      <p:cxnSp>
        <p:nvCxnSpPr>
          <p:cNvPr id="33" name="ตัวเชื่อมต่อตรง 32"/>
          <p:cNvCxnSpPr>
            <a:stCxn id="20" idx="2"/>
          </p:cNvCxnSpPr>
          <p:nvPr/>
        </p:nvCxnSpPr>
        <p:spPr>
          <a:xfrm>
            <a:off x="4824028" y="1628800"/>
            <a:ext cx="0" cy="28803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1907704" y="1916832"/>
            <a:ext cx="5616624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1921868" y="1916832"/>
            <a:ext cx="0" cy="2880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4824028" y="1916832"/>
            <a:ext cx="0" cy="2880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>
            <a:off x="7523906" y="1892178"/>
            <a:ext cx="0" cy="3240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หักมุม 41"/>
          <p:cNvCxnSpPr/>
          <p:nvPr/>
        </p:nvCxnSpPr>
        <p:spPr>
          <a:xfrm flipV="1">
            <a:off x="3637408" y="4671020"/>
            <a:ext cx="756000" cy="576000"/>
          </a:xfrm>
          <a:prstGeom prst="bentConnector3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หักมุม 43"/>
          <p:cNvCxnSpPr/>
          <p:nvPr/>
        </p:nvCxnSpPr>
        <p:spPr>
          <a:xfrm rot="16200000" flipH="1">
            <a:off x="3473121" y="5716011"/>
            <a:ext cx="972108" cy="790574"/>
          </a:xfrm>
          <a:prstGeom prst="bentConnector2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หักมุม 45"/>
          <p:cNvCxnSpPr/>
          <p:nvPr/>
        </p:nvCxnSpPr>
        <p:spPr>
          <a:xfrm>
            <a:off x="3635896" y="5431668"/>
            <a:ext cx="717053" cy="301588"/>
          </a:xfrm>
          <a:prstGeom prst="bentConnector3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/>
          <p:nvPr/>
        </p:nvCxnSpPr>
        <p:spPr>
          <a:xfrm>
            <a:off x="1289001" y="2671242"/>
            <a:ext cx="0" cy="540000"/>
          </a:xfrm>
          <a:prstGeom prst="line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496" y="35913"/>
            <a:ext cx="9108504" cy="7287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7009" y="107922"/>
            <a:ext cx="903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วิกฤตแรงงานไทยและการเตรียมพร้อมด้านกำลังคน</a:t>
            </a:r>
            <a:endParaRPr lang="th-TH" sz="3200" b="1" dirty="0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79512" y="1249481"/>
            <a:ext cx="1872208" cy="5760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 smtClean="0"/>
              <a:t>แรงงานต่างด้าว</a:t>
            </a:r>
            <a:endParaRPr lang="th-TH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129256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sz="2400" b="1" dirty="0" err="1" smtClean="0">
                <a:solidFill>
                  <a:srgbClr val="FF6600"/>
                </a:solidFill>
              </a:rPr>
              <a:t>เมียนมา</a:t>
            </a:r>
            <a:endParaRPr lang="th-TH" sz="2400" b="1" dirty="0" smtClean="0">
              <a:solidFill>
                <a:srgbClr val="FF66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th-TH" sz="2400" b="1" dirty="0" smtClean="0">
                <a:solidFill>
                  <a:srgbClr val="FF6600"/>
                </a:solidFill>
              </a:rPr>
              <a:t>ลาว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sz="2400" b="1" dirty="0" smtClean="0">
                <a:solidFill>
                  <a:srgbClr val="FF6600"/>
                </a:solidFill>
              </a:rPr>
              <a:t>กัมพูชา</a:t>
            </a:r>
            <a:endParaRPr lang="th-TH" sz="2400" b="1" dirty="0">
              <a:solidFill>
                <a:srgbClr val="FF6600"/>
              </a:solidFill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2339752" y="1357493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580112" y="1406677"/>
            <a:ext cx="2286298" cy="972108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th-TH" sz="2200" dirty="0" smtClean="0"/>
              <a:t>พิสูจน์สัญชาติ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200" dirty="0" smtClean="0"/>
              <a:t>นำเข้าตาม </a:t>
            </a:r>
            <a:r>
              <a:rPr lang="en-US" sz="2200" dirty="0" smtClean="0"/>
              <a:t>MOU</a:t>
            </a:r>
            <a:endParaRPr lang="th-TH" sz="2200" dirty="0"/>
          </a:p>
        </p:txBody>
      </p:sp>
      <p:sp>
        <p:nvSpPr>
          <p:cNvPr id="17" name="ลูกศรขวา 16"/>
          <p:cNvSpPr/>
          <p:nvPr/>
        </p:nvSpPr>
        <p:spPr>
          <a:xfrm>
            <a:off x="4644008" y="1689913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2689783" y="3356992"/>
            <a:ext cx="324036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แรงงานไทยในต่างประเทศ</a:t>
            </a:r>
            <a:endParaRPr lang="th-TH" b="1" dirty="0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187461" y="4365104"/>
            <a:ext cx="2286298" cy="4860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กลุ่มประเทศตะวันออกกลาง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2266714" y="5316127"/>
            <a:ext cx="2286298" cy="6576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bg1"/>
                </a:solidFill>
              </a:rPr>
              <a:t>กลุ่มประเทศยุโรป อเมริกา และอื่น ๆ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5030043" y="5113024"/>
            <a:ext cx="228629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bg1"/>
                </a:solidFill>
              </a:rPr>
              <a:t>กลุ่มประเทศเอเชีย</a:t>
            </a:r>
            <a:br>
              <a:rPr lang="th-TH" sz="2000" dirty="0" smtClean="0">
                <a:solidFill>
                  <a:schemeClr val="bg1"/>
                </a:solidFill>
              </a:rPr>
            </a:br>
            <a:r>
              <a:rPr lang="th-TH" sz="2000" dirty="0" smtClean="0">
                <a:solidFill>
                  <a:schemeClr val="bg1"/>
                </a:solidFill>
              </a:rPr>
              <a:t>และเอเชียใต้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6606182" y="4221088"/>
            <a:ext cx="2286298" cy="4860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bg1"/>
                </a:solidFill>
              </a:rPr>
              <a:t>กลุ่มประเทศ</a:t>
            </a:r>
            <a:r>
              <a:rPr lang="th-TH" sz="2000" dirty="0" err="1" smtClean="0">
                <a:solidFill>
                  <a:schemeClr val="bg1"/>
                </a:solidFill>
              </a:rPr>
              <a:t>แอฟ</a:t>
            </a:r>
            <a:r>
              <a:rPr lang="th-TH" sz="2000" dirty="0" smtClean="0">
                <a:solidFill>
                  <a:schemeClr val="bg1"/>
                </a:solidFill>
              </a:rPr>
              <a:t>ริกา</a:t>
            </a:r>
          </a:p>
        </p:txBody>
      </p:sp>
      <p:sp>
        <p:nvSpPr>
          <p:cNvPr id="23" name="ลูกศรลง 22"/>
          <p:cNvSpPr/>
          <p:nvPr/>
        </p:nvSpPr>
        <p:spPr>
          <a:xfrm rot="2463344">
            <a:off x="2046200" y="3899561"/>
            <a:ext cx="279053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3340372" y="4365104"/>
            <a:ext cx="360040" cy="4860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 rot="19846960">
            <a:off x="4873739" y="4308151"/>
            <a:ext cx="360040" cy="4860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ลูกศรลง 25"/>
          <p:cNvSpPr/>
          <p:nvPr/>
        </p:nvSpPr>
        <p:spPr>
          <a:xfrm rot="17444229">
            <a:off x="5839387" y="4053743"/>
            <a:ext cx="360040" cy="4860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5695108" y="6488668"/>
            <a:ext cx="344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ที่มา </a:t>
            </a:r>
            <a:r>
              <a:rPr lang="th-TH" sz="1800" b="1" dirty="0" smtClean="0">
                <a:solidFill>
                  <a:srgbClr val="FF0000"/>
                </a:solidFill>
              </a:rPr>
              <a:t>จาก กรมการจัดหางาน กระทรวงแรงงาน</a:t>
            </a:r>
            <a:endParaRPr lang="th-TH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4879926" y="35912"/>
            <a:ext cx="4248472" cy="5847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5088482" y="35913"/>
            <a:ext cx="378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err="1" smtClean="0"/>
              <a:t>ภาวะการ</a:t>
            </a:r>
            <a:r>
              <a:rPr lang="th-TH" sz="3200" b="1" dirty="0" smtClean="0"/>
              <a:t>ทำงานของประชากร</a:t>
            </a:r>
            <a:endParaRPr lang="th-TH" sz="3200" b="1" dirty="0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67544" y="2204864"/>
            <a:ext cx="3240360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srgbClr val="FF0000"/>
                </a:solidFill>
              </a:rPr>
              <a:t>อยู่ในกำลังแรงงาน 38.08 ล้านคน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>
                <a:solidFill>
                  <a:sysClr val="windowText" lastClr="000000"/>
                </a:solidFill>
              </a:rPr>
              <a:t>มีงานทำ 37.60 ล้านคน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>
                <a:solidFill>
                  <a:sysClr val="windowText" lastClr="000000"/>
                </a:solidFill>
              </a:rPr>
              <a:t>ว่างงาน 3.84 แสนคน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477197" y="2204864"/>
            <a:ext cx="3240360" cy="1656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srgbClr val="FF0000"/>
                </a:solidFill>
              </a:rPr>
              <a:t>อยู่นอกแรงงาน 18.29 ล้านคน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/>
              <a:t>ทำงานบ้าน 5.45 ล้านคน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/>
              <a:t>เรียนหนังสือ 4.41 ล้านคน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h-TH" sz="2000" dirty="0" smtClean="0"/>
              <a:t>อื่น ๆ 8.43 ล้านคน</a:t>
            </a:r>
            <a:endParaRPr lang="th-TH" sz="2000" dirty="0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2838835" y="764704"/>
            <a:ext cx="3096344" cy="79208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ผู้มีอายุ 15 ปี ขึ้นไป</a:t>
            </a:r>
          </a:p>
          <a:p>
            <a:pPr algn="ctr"/>
            <a:r>
              <a:rPr lang="th-TH" sz="2400" b="1" dirty="0" smtClean="0"/>
              <a:t>58.37 ล้านคน</a:t>
            </a:r>
            <a:endParaRPr lang="th-TH" sz="2400" b="1" dirty="0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467544" y="4189995"/>
            <a:ext cx="3203773" cy="11753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มีงานทำ 37.60 ล้านคน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h-TH" sz="1800" dirty="0" smtClean="0">
                <a:solidFill>
                  <a:schemeClr val="bg1"/>
                </a:solidFill>
              </a:rPr>
              <a:t>ภาคเกษตรกรรม 11.45 ล้านคน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h-TH" sz="1800" dirty="0" smtClean="0">
                <a:solidFill>
                  <a:schemeClr val="bg1"/>
                </a:solidFill>
              </a:rPr>
              <a:t>นอกภาคเกษตร 26.15 ล้านคน</a:t>
            </a:r>
            <a:endParaRPr lang="th-TH" sz="1800" dirty="0">
              <a:solidFill>
                <a:schemeClr val="bg1"/>
              </a:solidFill>
            </a:endParaRP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1542691" y="1844824"/>
            <a:ext cx="504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1564148" y="1834741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6583251" y="1832931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4278995" y="1556791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1920293" y="3356992"/>
            <a:ext cx="0" cy="8280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52" y="5321963"/>
            <a:ext cx="1417448" cy="1445797"/>
          </a:xfrm>
          <a:prstGeom prst="rect">
            <a:avLst/>
          </a:prstGeom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4278995" y="4465290"/>
            <a:ext cx="2617155" cy="180020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การว่างงาน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h-TH" sz="1800" dirty="0" smtClean="0">
                <a:solidFill>
                  <a:schemeClr val="bg1"/>
                </a:solidFill>
              </a:rPr>
              <a:t>เพศชาย ร้อยละ 0.9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h-TH" sz="1800" dirty="0" smtClean="0">
                <a:solidFill>
                  <a:schemeClr val="bg1"/>
                </a:solidFill>
              </a:rPr>
              <a:t>เพศหญิง ร้อยละ 1.1</a:t>
            </a:r>
          </a:p>
          <a:p>
            <a:endParaRPr lang="th-TH" sz="1800" dirty="0" smtClean="0"/>
          </a:p>
          <a:p>
            <a:r>
              <a:rPr lang="th-TH" sz="1800" b="1" dirty="0" smtClean="0">
                <a:solidFill>
                  <a:srgbClr val="FF0000"/>
                </a:solidFill>
              </a:rPr>
              <a:t>ส่วนใหญ่อายุระหว่าง 15 - 24 ปี</a:t>
            </a:r>
          </a:p>
          <a:p>
            <a:r>
              <a:rPr lang="th-TH" sz="1800" b="1" dirty="0" smtClean="0">
                <a:solidFill>
                  <a:srgbClr val="FF0000"/>
                </a:solidFill>
              </a:rPr>
              <a:t>ร้อยละ 5.1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031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ที่มา </a:t>
            </a:r>
            <a:r>
              <a:rPr lang="th-TH" sz="1800" b="1" dirty="0" smtClean="0">
                <a:solidFill>
                  <a:srgbClr val="FF0000"/>
                </a:solidFill>
              </a:rPr>
              <a:t>จาก สำนักงานสถิติแห่งชาติ (</a:t>
            </a:r>
            <a:r>
              <a:rPr lang="th-TH" sz="1800" b="1" dirty="0" err="1" smtClean="0">
                <a:solidFill>
                  <a:srgbClr val="FF0000"/>
                </a:solidFill>
              </a:rPr>
              <a:t>สสช</a:t>
            </a:r>
            <a:r>
              <a:rPr lang="th-TH" sz="1800" b="1" dirty="0" smtClean="0">
                <a:solidFill>
                  <a:srgbClr val="FF0000"/>
                </a:solidFill>
              </a:rPr>
              <a:t>.) เดือนตุลาคม 2561</a:t>
            </a:r>
            <a:endParaRPr lang="th-TH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56" y="4150990"/>
            <a:ext cx="3766103" cy="2621208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0" y="41573"/>
            <a:ext cx="9144000" cy="579115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กรอบยุทธศาสตร์การพัฒนาทรัพยากรมนุษย์ ระยะ 20 ปี (พ.ศ. 2560 - 2579)</a:t>
            </a:r>
            <a:endParaRPr lang="th-TH" b="1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835696" y="1412776"/>
            <a:ext cx="5616624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/>
              <a:t>ช่วงที่ 1 </a:t>
            </a:r>
            <a:r>
              <a:rPr lang="en-US" sz="2400" dirty="0" smtClean="0"/>
              <a:t>Productive Manpower </a:t>
            </a:r>
            <a:r>
              <a:rPr lang="th-TH" sz="2400" dirty="0" smtClean="0"/>
              <a:t>(พ.ศ. 2560 - 2564)</a:t>
            </a:r>
            <a:endParaRPr lang="th-TH" sz="2400" dirty="0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835696" y="2194545"/>
            <a:ext cx="5616624" cy="57606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/>
              <a:t>ช่วงที่ 2 </a:t>
            </a:r>
            <a:r>
              <a:rPr lang="en-US" sz="2400" dirty="0"/>
              <a:t>Innovative Workforce </a:t>
            </a:r>
            <a:r>
              <a:rPr lang="th-TH" sz="2400" dirty="0"/>
              <a:t>(พ.ศ. 2565 - 2569) 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835696" y="3087985"/>
            <a:ext cx="5616624" cy="576064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/>
              <a:t>ช่วงที่ 3 </a:t>
            </a:r>
            <a:r>
              <a:rPr lang="en-US" sz="2400" dirty="0"/>
              <a:t>Creative Workface </a:t>
            </a:r>
            <a:r>
              <a:rPr lang="th-TH" sz="2400" dirty="0"/>
              <a:t>(พ.ศ. 2570 - 2574) 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835696" y="3922737"/>
            <a:ext cx="5616624" cy="576064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/>
              <a:t>ช่วงที่ 4 </a:t>
            </a:r>
            <a:r>
              <a:rPr lang="en-US" sz="2400" dirty="0"/>
              <a:t>Brain Power </a:t>
            </a:r>
            <a:r>
              <a:rPr lang="th-TH" sz="2400" dirty="0"/>
              <a:t>(พ.ศ. 2575 - 2579) </a:t>
            </a:r>
          </a:p>
        </p:txBody>
      </p:sp>
    </p:spTree>
    <p:extLst>
      <p:ext uri="{BB962C8B-B14F-4D97-AF65-F5344CB8AC3E}">
        <p14:creationId xmlns:p14="http://schemas.microsoft.com/office/powerpoint/2010/main" val="29847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83" y="213321"/>
            <a:ext cx="2773951" cy="1926793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8175" y="44624"/>
            <a:ext cx="6426033" cy="576064"/>
          </a:xfrm>
          <a:prstGeom prst="round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/>
              <a:t>ช่วงที่ 1 </a:t>
            </a:r>
            <a:r>
              <a:rPr lang="en-US" dirty="0" smtClean="0"/>
              <a:t>Productive Manpower </a:t>
            </a:r>
            <a:r>
              <a:rPr lang="th-TH" dirty="0" smtClean="0"/>
              <a:t>(พ.ศ. 2560 - 2564)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565212"/>
            <a:ext cx="5349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ยุคของรากฐานด้านแรงงานที่เป็นมาตรฐานสากล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2285292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จัดระเบียบแรงงานต่างด้าว (</a:t>
            </a:r>
            <a:r>
              <a:rPr lang="en-US" dirty="0" smtClean="0"/>
              <a:t>Zoning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2978950"/>
            <a:ext cx="635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เร่งพัฒนามาตรฐานการดำเนินงานด้านแรงงานให้เป็นสากล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3555014"/>
            <a:ext cx="7697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 มุ่งเน้นให้แรงงานทุกคนได้รับการคุ้มครองทางสังคมและมีความปลอดภัย 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415750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เร่งรัดการรับมือกับปัญหาการขาดแคลนแรงงาน</a:t>
            </a:r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4851157"/>
            <a:ext cx="7063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th-TH" dirty="0" smtClean="0"/>
              <a:t>รวมถึงส่งเสริมให้แรงงานไทยเป็นหัวหน้า มีทักษะที่หลากหลาย </a:t>
            </a:r>
            <a:br>
              <a:rPr lang="th-TH" dirty="0" smtClean="0"/>
            </a:br>
            <a:r>
              <a:rPr lang="th-TH" dirty="0" smtClean="0"/>
              <a:t>เติมทักษะใหม่ด้วยการ </a:t>
            </a:r>
            <a:r>
              <a:rPr lang="en-US" dirty="0" smtClean="0"/>
              <a:t>re - skill </a:t>
            </a:r>
            <a:r>
              <a:rPr lang="th-TH" dirty="0" smtClean="0"/>
              <a:t>และเติมทักษะด้าน </a:t>
            </a:r>
            <a:r>
              <a:rPr lang="en-US" dirty="0" smtClean="0"/>
              <a:t>STEM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3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1" y="-191313"/>
            <a:ext cx="2546320" cy="2546320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2699792" y="12551"/>
            <a:ext cx="6444208" cy="576064"/>
          </a:xfrm>
          <a:prstGeom prst="round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ช่วงที่ 2 </a:t>
            </a:r>
            <a:r>
              <a:rPr lang="en-US" dirty="0"/>
              <a:t>Innovative Workforce </a:t>
            </a:r>
            <a:r>
              <a:rPr lang="th-TH" dirty="0"/>
              <a:t>(พ.ศ. 2565 - 2569)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547" y="1988880"/>
            <a:ext cx="8100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2600" dirty="0" smtClean="0"/>
              <a:t>ยุคของทรัพยากรมนุษย์ของประเทศที่เป็นประชนของโลก (</a:t>
            </a:r>
            <a:r>
              <a:rPr lang="en-US" sz="2600" dirty="0" smtClean="0"/>
              <a:t>Global Citizen</a:t>
            </a:r>
            <a:r>
              <a:rPr lang="th-TH" sz="2600" dirty="0" smtClean="0"/>
              <a:t>)</a:t>
            </a:r>
            <a:endParaRPr lang="th-TH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03547" y="2780968"/>
            <a:ext cx="8022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2600" dirty="0" smtClean="0"/>
              <a:t>นำเทคโนโลยีและนวัตกรรมมาใช้ในการเพิ่มผลิตภาพได้อย่างมีประสิทธิภาพ </a:t>
            </a:r>
          </a:p>
          <a:p>
            <a:pPr algn="thaiDist">
              <a:buClr>
                <a:srgbClr val="FF0000"/>
              </a:buClr>
            </a:pPr>
            <a:r>
              <a:rPr lang="th-TH" sz="2600" dirty="0"/>
              <a:t> </a:t>
            </a:r>
            <a:r>
              <a:rPr lang="th-TH" sz="2600" dirty="0" smtClean="0"/>
              <a:t>       รองรับต่อ </a:t>
            </a:r>
            <a:r>
              <a:rPr lang="en-US" sz="2600" dirty="0" smtClean="0"/>
              <a:t>Thailand 4.0</a:t>
            </a:r>
            <a:endParaRPr lang="th-TH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03547" y="3936147"/>
            <a:ext cx="74412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2600" dirty="0" smtClean="0"/>
              <a:t>กฎระเบียบต่าง ๆ ด้านแรงงานจะต้องมีความยืดหยุ่นรองรับรูปแบบ</a:t>
            </a:r>
            <a:br>
              <a:rPr lang="th-TH" sz="2600" dirty="0" smtClean="0"/>
            </a:br>
            <a:r>
              <a:rPr lang="th-TH" sz="2600" dirty="0" smtClean="0"/>
              <a:t>การจ้างงานใหม่ใน</a:t>
            </a:r>
            <a:r>
              <a:rPr lang="th-TH" sz="2600" dirty="0" err="1" smtClean="0"/>
              <a:t>ยุคดิจิทัล</a:t>
            </a:r>
            <a:endParaRPr lang="th-TH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503546" y="5301248"/>
            <a:ext cx="80223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2600" dirty="0" smtClean="0"/>
              <a:t>สร้างระบบการจ้างงานที่เอื้อต่อแรงงานสูงวัยอย่างครบวงจร ทั้งตำแหน่งงาน สภาพแวดล้อมการทำงาน และสวัสดิการ </a:t>
            </a:r>
          </a:p>
          <a:p>
            <a:pPr marL="457200" indent="-457200" algn="thaiDist">
              <a:buClr>
                <a:srgbClr val="FF0000"/>
              </a:buClr>
              <a:buFont typeface="Wingdings" pitchFamily="2" charset="2"/>
              <a:buChar char="Ø"/>
            </a:pP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5260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602</TotalTime>
  <Words>1361</Words>
  <Application>Microsoft Office PowerPoint</Application>
  <PresentationFormat>นำเสนอทางหน้าจอ (4:3)</PresentationFormat>
  <Paragraphs>180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Mylar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39</cp:revision>
  <cp:lastPrinted>2018-12-17T07:11:14Z</cp:lastPrinted>
  <dcterms:created xsi:type="dcterms:W3CDTF">2018-12-14T02:48:54Z</dcterms:created>
  <dcterms:modified xsi:type="dcterms:W3CDTF">2018-12-18T04:35:50Z</dcterms:modified>
</cp:coreProperties>
</file>